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66" r:id="rId2"/>
    <p:sldId id="267" r:id="rId3"/>
    <p:sldId id="273" r:id="rId4"/>
    <p:sldId id="268" r:id="rId5"/>
    <p:sldId id="337" r:id="rId6"/>
    <p:sldId id="274" r:id="rId7"/>
    <p:sldId id="296" r:id="rId8"/>
    <p:sldId id="322" r:id="rId9"/>
    <p:sldId id="315" r:id="rId10"/>
    <p:sldId id="314" r:id="rId11"/>
    <p:sldId id="328" r:id="rId12"/>
    <p:sldId id="338" r:id="rId13"/>
    <p:sldId id="329" r:id="rId14"/>
    <p:sldId id="330" r:id="rId15"/>
    <p:sldId id="324" r:id="rId16"/>
    <p:sldId id="325" r:id="rId17"/>
    <p:sldId id="326" r:id="rId18"/>
    <p:sldId id="327" r:id="rId19"/>
    <p:sldId id="331" r:id="rId20"/>
    <p:sldId id="332" r:id="rId21"/>
    <p:sldId id="333" r:id="rId22"/>
    <p:sldId id="334" r:id="rId23"/>
    <p:sldId id="335" r:id="rId24"/>
    <p:sldId id="336" r:id="rId25"/>
    <p:sldId id="345" r:id="rId26"/>
    <p:sldId id="318" r:id="rId27"/>
    <p:sldId id="339" r:id="rId28"/>
    <p:sldId id="341" r:id="rId29"/>
    <p:sldId id="343" r:id="rId30"/>
    <p:sldId id="342" r:id="rId31"/>
    <p:sldId id="340" r:id="rId32"/>
    <p:sldId id="344" r:id="rId33"/>
    <p:sldId id="347" r:id="rId34"/>
    <p:sldId id="348" r:id="rId35"/>
    <p:sldId id="349" r:id="rId36"/>
    <p:sldId id="350" r:id="rId37"/>
    <p:sldId id="317" r:id="rId38"/>
    <p:sldId id="382" r:id="rId39"/>
    <p:sldId id="319" r:id="rId40"/>
    <p:sldId id="351" r:id="rId41"/>
    <p:sldId id="352" r:id="rId42"/>
    <p:sldId id="353" r:id="rId43"/>
    <p:sldId id="355" r:id="rId44"/>
    <p:sldId id="356" r:id="rId45"/>
    <p:sldId id="357" r:id="rId46"/>
    <p:sldId id="374" r:id="rId47"/>
    <p:sldId id="354" r:id="rId48"/>
    <p:sldId id="359" r:id="rId49"/>
    <p:sldId id="360" r:id="rId50"/>
    <p:sldId id="361" r:id="rId51"/>
    <p:sldId id="362" r:id="rId52"/>
    <p:sldId id="363" r:id="rId53"/>
    <p:sldId id="364" r:id="rId54"/>
    <p:sldId id="375" r:id="rId55"/>
    <p:sldId id="365" r:id="rId56"/>
    <p:sldId id="373" r:id="rId57"/>
    <p:sldId id="376" r:id="rId58"/>
    <p:sldId id="378" r:id="rId59"/>
    <p:sldId id="276" r:id="rId60"/>
    <p:sldId id="313" r:id="rId61"/>
    <p:sldId id="321" r:id="rId62"/>
    <p:sldId id="381" r:id="rId63"/>
    <p:sldId id="379" r:id="rId64"/>
    <p:sldId id="380" r:id="rId65"/>
    <p:sldId id="272" r:id="rId66"/>
    <p:sldId id="323" r:id="rId67"/>
  </p:sldIdLst>
  <p:sldSz cx="24384000" cy="13716000"/>
  <p:notesSz cx="6858000" cy="9144000"/>
  <p:defaultTextStyle>
    <a:defPPr marL="0" marR="0" indent="0" algn="l" defTabSz="914377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1pPr>
    <a:lvl2pPr marL="0" marR="0" indent="228594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2pPr>
    <a:lvl3pPr marL="0" marR="0" indent="457189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3pPr>
    <a:lvl4pPr marL="0" marR="0" indent="685783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4pPr>
    <a:lvl5pPr marL="0" marR="0" indent="914377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5pPr>
    <a:lvl6pPr marL="0" marR="0" indent="1142971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6pPr>
    <a:lvl7pPr marL="0" marR="0" indent="1371566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7pPr>
    <a:lvl8pPr marL="0" marR="0" indent="1600160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8pPr>
    <a:lvl9pPr marL="0" marR="0" indent="1828754" algn="ctr" defTabSz="82548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Microsoft JhengHei"/>
        <a:ea typeface="Microsoft JhengHei"/>
        <a:cs typeface="Microsoft JhengHei"/>
        <a:sym typeface="Microsoft JhengHe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588" autoAdjust="0"/>
  </p:normalViewPr>
  <p:slideViewPr>
    <p:cSldViewPr snapToGrid="0" snapToObjects="1">
      <p:cViewPr varScale="1">
        <p:scale>
          <a:sx n="55" d="100"/>
          <a:sy n="55" d="100"/>
        </p:scale>
        <p:origin x="57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594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189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783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377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2971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566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160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754" defTabSz="457189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8572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標題與副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11941195" y="13081000"/>
            <a:ext cx="488916" cy="4719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24" name="2020/07/01">
            <a:extLst>
              <a:ext uri="{FF2B5EF4-FFF2-40B4-BE49-F238E27FC236}">
                <a16:creationId xmlns:a16="http://schemas.microsoft.com/office/drawing/2014/main" id="{7634E01E-5A55-3349-8B16-D42B72EAAF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76228" y="11849877"/>
            <a:ext cx="3120035" cy="71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 i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</a:lstStyle>
          <a:p>
            <a:r>
              <a:rPr dirty="0"/>
              <a:t>202</a:t>
            </a:r>
            <a:r>
              <a:rPr lang="en-US" altLang="zh-TW" dirty="0"/>
              <a:t>4</a:t>
            </a:r>
            <a:r>
              <a:rPr dirty="0"/>
              <a:t>/0</a:t>
            </a:r>
            <a:r>
              <a:rPr lang="en-US" altLang="zh-TW" dirty="0"/>
              <a:t>1</a:t>
            </a:r>
            <a:r>
              <a:rPr dirty="0"/>
              <a:t>/01</a:t>
            </a:r>
          </a:p>
        </p:txBody>
      </p:sp>
      <p:sp>
        <p:nvSpPr>
          <p:cNvPr id="25" name="主標題">
            <a:extLst>
              <a:ext uri="{FF2B5EF4-FFF2-40B4-BE49-F238E27FC236}">
                <a16:creationId xmlns:a16="http://schemas.microsoft.com/office/drawing/2014/main" id="{3FE20C02-D7A7-7346-B39C-4AACE1930D3C}"/>
              </a:ext>
            </a:extLst>
          </p:cNvPr>
          <p:cNvSpPr txBox="1">
            <a:spLocks noGrp="1"/>
          </p:cNvSpPr>
          <p:nvPr>
            <p:ph type="body" sz="half" idx="14" hasCustomPrompt="1"/>
          </p:nvPr>
        </p:nvSpPr>
        <p:spPr>
          <a:xfrm>
            <a:off x="6785167" y="2616444"/>
            <a:ext cx="14102157" cy="43689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3000" b="1" i="0"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</a:lstStyle>
          <a:p>
            <a:r>
              <a:rPr dirty="0" err="1"/>
              <a:t>主標題</a:t>
            </a:r>
            <a:endParaRPr dirty="0"/>
          </a:p>
        </p:txBody>
      </p:sp>
      <p:sp>
        <p:nvSpPr>
          <p:cNvPr id="26" name="德誼數位 行銷暨數位生活商品部">
            <a:extLst>
              <a:ext uri="{FF2B5EF4-FFF2-40B4-BE49-F238E27FC236}">
                <a16:creationId xmlns:a16="http://schemas.microsoft.com/office/drawing/2014/main" id="{EBB74C0E-824C-174D-B2C9-8C1FD4636ECA}"/>
              </a:ext>
            </a:extLst>
          </p:cNvPr>
          <p:cNvSpPr txBox="1">
            <a:spLocks noGrp="1"/>
          </p:cNvSpPr>
          <p:nvPr>
            <p:ph type="body" sz="quarter" idx="15" hasCustomPrompt="1"/>
          </p:nvPr>
        </p:nvSpPr>
        <p:spPr>
          <a:xfrm>
            <a:off x="6785167" y="10908688"/>
            <a:ext cx="14102157" cy="71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</a:lstStyle>
          <a:p>
            <a:r>
              <a:rPr dirty="0" err="1"/>
              <a:t>德誼數位</a:t>
            </a:r>
            <a:r>
              <a:rPr dirty="0"/>
              <a:t> </a:t>
            </a:r>
            <a:r>
              <a:rPr lang="zh-TW" altLang="en-US" dirty="0"/>
              <a:t>行銷暨會員經營部</a:t>
            </a:r>
            <a:endParaRPr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20CD92B-AC26-40FE-9357-51AB7F7D43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5167" y="6999312"/>
            <a:ext cx="14102157" cy="2432944"/>
          </a:xfrm>
        </p:spPr>
        <p:txBody>
          <a:bodyPr>
            <a:normAutofit/>
          </a:bodyPr>
          <a:lstStyle>
            <a:lvl1pPr>
              <a:defRPr sz="8533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zh-TW" altLang="en-US" dirty="0"/>
              <a:t>次標題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大標題文字"/>
          <p:cNvSpPr txBox="1">
            <a:spLocks noGrp="1"/>
          </p:cNvSpPr>
          <p:nvPr>
            <p:ph type="title"/>
          </p:nvPr>
        </p:nvSpPr>
        <p:spPr>
          <a:xfrm>
            <a:off x="1778000" y="4533903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2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573308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大標題文字"/>
          <p:cNvSpPr txBox="1">
            <a:spLocks noGrp="1"/>
          </p:cNvSpPr>
          <p:nvPr>
            <p:ph type="title"/>
          </p:nvPr>
        </p:nvSpPr>
        <p:spPr>
          <a:xfrm>
            <a:off x="1689600" y="1795200"/>
            <a:ext cx="20918400" cy="1632000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1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687600" y="3628800"/>
            <a:ext cx="20920400" cy="866217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1pPr>
            <a:lvl2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2pPr>
            <a:lvl3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5pPr>
            <a:lvl6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</a:lstStyle>
          <a:p>
            <a:r>
              <a:rPr dirty="0" err="1"/>
              <a:t>內文層級一</a:t>
            </a:r>
            <a:endParaRPr dirty="0"/>
          </a:p>
          <a:p>
            <a:pPr lvl="1"/>
            <a:r>
              <a:rPr dirty="0" err="1"/>
              <a:t>內文層級二</a:t>
            </a:r>
            <a:endParaRPr dirty="0"/>
          </a:p>
          <a:p>
            <a:pPr lvl="2"/>
            <a:r>
              <a:rPr dirty="0" err="1"/>
              <a:t>內文層級三</a:t>
            </a:r>
            <a:endParaRPr dirty="0"/>
          </a:p>
          <a:p>
            <a:pPr lvl="3"/>
            <a:r>
              <a:rPr dirty="0" err="1"/>
              <a:t>內文層級四</a:t>
            </a:r>
            <a:endParaRPr dirty="0"/>
          </a:p>
          <a:p>
            <a:pPr lvl="4"/>
            <a:r>
              <a:rPr dirty="0" err="1"/>
              <a:t>內文層級五</a:t>
            </a:r>
            <a:endParaRPr lang="en-US" dirty="0"/>
          </a:p>
          <a:p>
            <a:pPr lvl="5"/>
            <a:r>
              <a:rPr lang="zh-TW" altLang="en-US" dirty="0"/>
              <a:t>內文層級六</a:t>
            </a:r>
            <a:endParaRPr dirty="0"/>
          </a:p>
        </p:txBody>
      </p:sp>
      <p:sp>
        <p:nvSpPr>
          <p:cNvPr id="4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大標題文字"/>
          <p:cNvSpPr txBox="1">
            <a:spLocks noGrp="1"/>
          </p:cNvSpPr>
          <p:nvPr>
            <p:ph type="title"/>
          </p:nvPr>
        </p:nvSpPr>
        <p:spPr>
          <a:xfrm>
            <a:off x="1689600" y="1795200"/>
            <a:ext cx="18417973" cy="1632000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大標題文字</a:t>
            </a:r>
            <a:endParaRPr dirty="0"/>
          </a:p>
        </p:txBody>
      </p:sp>
      <p:sp>
        <p:nvSpPr>
          <p:cNvPr id="41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687600" y="3628799"/>
            <a:ext cx="20920400" cy="83997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>
              <a:defRPr>
                <a:solidFill>
                  <a:schemeClr val="tx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>
              <a:defRPr>
                <a:solidFill>
                  <a:schemeClr val="tx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>
              <a:defRPr>
                <a:solidFill>
                  <a:schemeClr val="tx1">
                    <a:lumMod val="75000"/>
                  </a:schemeClr>
                </a:solidFill>
              </a:defRPr>
            </a:lvl6pPr>
          </a:lstStyle>
          <a:p>
            <a:r>
              <a:rPr dirty="0" err="1"/>
              <a:t>內文層級一</a:t>
            </a:r>
            <a:endParaRPr dirty="0"/>
          </a:p>
          <a:p>
            <a:pPr lvl="1"/>
            <a:r>
              <a:rPr dirty="0" err="1"/>
              <a:t>內文層級二</a:t>
            </a:r>
            <a:endParaRPr dirty="0"/>
          </a:p>
          <a:p>
            <a:pPr lvl="2"/>
            <a:r>
              <a:rPr dirty="0" err="1"/>
              <a:t>內文層級三</a:t>
            </a:r>
            <a:endParaRPr dirty="0"/>
          </a:p>
          <a:p>
            <a:pPr lvl="3"/>
            <a:r>
              <a:rPr dirty="0" err="1"/>
              <a:t>內文層級四</a:t>
            </a:r>
            <a:endParaRPr dirty="0"/>
          </a:p>
          <a:p>
            <a:pPr lvl="4"/>
            <a:r>
              <a:rPr dirty="0" err="1"/>
              <a:t>內文層級五</a:t>
            </a:r>
            <a:endParaRPr lang="en-US" dirty="0"/>
          </a:p>
          <a:p>
            <a:pPr lvl="5"/>
            <a:r>
              <a:rPr lang="zh-TW" altLang="en-US" dirty="0"/>
              <a:t>內文層級六</a:t>
            </a:r>
            <a:endParaRPr dirty="0"/>
          </a:p>
        </p:txBody>
      </p:sp>
      <p:sp>
        <p:nvSpPr>
          <p:cNvPr id="4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825512">
              <a:defRPr/>
            </a:pPr>
            <a:fld id="{86CB4B4D-7CA3-9044-876B-883B54F8677D}" type="slidenum">
              <a:rPr lang="en-US" altLang="zh-TW" smtClean="0">
                <a:solidFill>
                  <a:srgbClr val="FFFFFF"/>
                </a:solidFill>
              </a:rPr>
              <a:pPr defTabSz="825512">
                <a:defRPr/>
              </a:pPr>
              <a:t>‹#›</a:t>
            </a:fld>
            <a:endParaRPr lang="en-US" altLang="zh-TW">
              <a:solidFill>
                <a:srgbClr val="FFFFFF"/>
              </a:solidFill>
            </a:endParaRPr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0EDE9CD0-8AEC-4066-BD65-856307E67708}"/>
              </a:ext>
            </a:extLst>
          </p:cNvPr>
          <p:cNvGrpSpPr/>
          <p:nvPr userDrawn="1"/>
        </p:nvGrpSpPr>
        <p:grpSpPr>
          <a:xfrm>
            <a:off x="1464565" y="12092889"/>
            <a:ext cx="21511344" cy="949384"/>
            <a:chOff x="549212" y="4484033"/>
            <a:chExt cx="8066754" cy="356019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1CA94737-0367-452E-93B4-E7D7AE9CA882}"/>
                </a:ext>
              </a:extLst>
            </p:cNvPr>
            <p:cNvGrpSpPr/>
            <p:nvPr userDrawn="1"/>
          </p:nvGrpSpPr>
          <p:grpSpPr>
            <a:xfrm>
              <a:off x="2602160" y="4493651"/>
              <a:ext cx="1884790" cy="336782"/>
              <a:chOff x="2363774" y="4495924"/>
              <a:chExt cx="1884790" cy="336782"/>
            </a:xfrm>
          </p:grpSpPr>
          <p:sp>
            <p:nvSpPr>
              <p:cNvPr id="6" name="Rectangle 42">
                <a:extLst>
                  <a:ext uri="{FF2B5EF4-FFF2-40B4-BE49-F238E27FC236}">
                    <a16:creationId xmlns:a16="http://schemas.microsoft.com/office/drawing/2014/main" id="{E88F62F6-BB71-467D-AA3C-644852A7AA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2363774" y="4536281"/>
                <a:ext cx="556887" cy="256068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Green</a:t>
                </a:r>
              </a:p>
            </p:txBody>
          </p:sp>
          <p:sp>
            <p:nvSpPr>
              <p:cNvPr id="9" name="Rectangle 45">
                <a:extLst>
                  <a:ext uri="{FF2B5EF4-FFF2-40B4-BE49-F238E27FC236}">
                    <a16:creationId xmlns:a16="http://schemas.microsoft.com/office/drawing/2014/main" id="{723FE391-61F9-4EE7-AA10-406B1AB8E57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2989513" y="4495924"/>
                <a:ext cx="1259051" cy="33678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On track;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will complete as planned</a:t>
                </a:r>
              </a:p>
            </p:txBody>
          </p:sp>
        </p:grpSp>
        <p:grpSp>
          <p:nvGrpSpPr>
            <p:cNvPr id="4" name="群組 3">
              <a:extLst>
                <a:ext uri="{FF2B5EF4-FFF2-40B4-BE49-F238E27FC236}">
                  <a16:creationId xmlns:a16="http://schemas.microsoft.com/office/drawing/2014/main" id="{8434BEB4-444B-4BAB-841F-DFFE47E37E9D}"/>
                </a:ext>
              </a:extLst>
            </p:cNvPr>
            <p:cNvGrpSpPr/>
            <p:nvPr userDrawn="1"/>
          </p:nvGrpSpPr>
          <p:grpSpPr>
            <a:xfrm>
              <a:off x="4863302" y="4484033"/>
              <a:ext cx="1647543" cy="356019"/>
              <a:chOff x="4628868" y="4470300"/>
              <a:chExt cx="1647543" cy="356019"/>
            </a:xfrm>
          </p:grpSpPr>
          <p:sp>
            <p:nvSpPr>
              <p:cNvPr id="7" name="Rectangle 43">
                <a:extLst>
                  <a:ext uri="{FF2B5EF4-FFF2-40B4-BE49-F238E27FC236}">
                    <a16:creationId xmlns:a16="http://schemas.microsoft.com/office/drawing/2014/main" id="{D082B6E0-87E8-4470-9CFD-AA166E523C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4628868" y="4525610"/>
                <a:ext cx="550120" cy="245398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Amber</a:t>
                </a:r>
              </a:p>
            </p:txBody>
          </p:sp>
          <p:sp>
            <p:nvSpPr>
              <p:cNvPr id="10" name="Rectangle 46">
                <a:extLst>
                  <a:ext uri="{FF2B5EF4-FFF2-40B4-BE49-F238E27FC236}">
                    <a16:creationId xmlns:a16="http://schemas.microsoft.com/office/drawing/2014/main" id="{4BA6BE78-DA63-43F4-9284-69B9D5E5EA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214458" y="4470300"/>
                <a:ext cx="1061953" cy="356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Planned delivery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at risk/delayed</a:t>
                </a:r>
              </a:p>
            </p:txBody>
          </p:sp>
        </p:grpSp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F2F59500-66C0-40B8-8A92-A7FCAC0086C6}"/>
                </a:ext>
              </a:extLst>
            </p:cNvPr>
            <p:cNvGrpSpPr/>
            <p:nvPr userDrawn="1"/>
          </p:nvGrpSpPr>
          <p:grpSpPr>
            <a:xfrm>
              <a:off x="6887196" y="4534713"/>
              <a:ext cx="1728770" cy="254658"/>
              <a:chOff x="6887196" y="4520980"/>
              <a:chExt cx="1728770" cy="254658"/>
            </a:xfrm>
          </p:grpSpPr>
          <p:sp>
            <p:nvSpPr>
              <p:cNvPr id="8" name="Rectangle 44">
                <a:extLst>
                  <a:ext uri="{FF2B5EF4-FFF2-40B4-BE49-F238E27FC236}">
                    <a16:creationId xmlns:a16="http://schemas.microsoft.com/office/drawing/2014/main" id="{3B77C2A7-46E8-473F-A66E-54F1B6C6EAC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887196" y="4530946"/>
                <a:ext cx="561826" cy="23472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Red</a:t>
                </a:r>
              </a:p>
            </p:txBody>
          </p:sp>
          <p:sp>
            <p:nvSpPr>
              <p:cNvPr id="11" name="Rectangle 47">
                <a:extLst>
                  <a:ext uri="{FF2B5EF4-FFF2-40B4-BE49-F238E27FC236}">
                    <a16:creationId xmlns:a16="http://schemas.microsoft.com/office/drawing/2014/main" id="{774A6F51-AFA3-4B77-8952-9B4E8F1C5D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7333692" y="4520980"/>
                <a:ext cx="1282274" cy="254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Planned delivery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is missed</a:t>
                </a:r>
              </a:p>
            </p:txBody>
          </p:sp>
        </p:grpSp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0253C671-CDD1-4450-8CD8-1D30E3CE84A1}"/>
                </a:ext>
              </a:extLst>
            </p:cNvPr>
            <p:cNvGrpSpPr/>
            <p:nvPr userDrawn="1"/>
          </p:nvGrpSpPr>
          <p:grpSpPr>
            <a:xfrm>
              <a:off x="549212" y="4521596"/>
              <a:ext cx="1676596" cy="280892"/>
              <a:chOff x="549212" y="4572892"/>
              <a:chExt cx="1676596" cy="280892"/>
            </a:xfrm>
          </p:grpSpPr>
          <p:sp>
            <p:nvSpPr>
              <p:cNvPr id="12" name="Rectangle 84">
                <a:extLst>
                  <a:ext uri="{FF2B5EF4-FFF2-40B4-BE49-F238E27FC236}">
                    <a16:creationId xmlns:a16="http://schemas.microsoft.com/office/drawing/2014/main" id="{E2B416E3-CF24-4043-9F5D-1329AEE9C0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1144518" y="4572892"/>
                <a:ext cx="1081290" cy="28089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Originally planned or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completed activity</a:t>
                </a:r>
              </a:p>
            </p:txBody>
          </p:sp>
          <p:sp>
            <p:nvSpPr>
              <p:cNvPr id="13" name="Rectangle 42">
                <a:extLst>
                  <a:ext uri="{FF2B5EF4-FFF2-40B4-BE49-F238E27FC236}">
                    <a16:creationId xmlns:a16="http://schemas.microsoft.com/office/drawing/2014/main" id="{23A5BC5E-673B-46F8-9B35-FC255A7E578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49212" y="4579969"/>
                <a:ext cx="536374" cy="266738"/>
              </a:xfrm>
              <a:prstGeom prst="rect">
                <a:avLst/>
              </a:prstGeom>
              <a:solidFill>
                <a:srgbClr val="3366FF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Blue</a:t>
                </a:r>
              </a:p>
            </p:txBody>
          </p:sp>
        </p:grpSp>
      </p:grp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59AC756C-E45F-4946-879D-68ECB90B5E76}"/>
              </a:ext>
            </a:extLst>
          </p:cNvPr>
          <p:cNvSpPr txBox="1"/>
          <p:nvPr userDrawn="1"/>
        </p:nvSpPr>
        <p:spPr>
          <a:xfrm>
            <a:off x="20107573" y="1909445"/>
            <a:ext cx="1838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燈號：</a:t>
            </a:r>
          </a:p>
        </p:txBody>
      </p:sp>
      <p:sp>
        <p:nvSpPr>
          <p:cNvPr id="20" name="文字版面配置區 15">
            <a:extLst>
              <a:ext uri="{FF2B5EF4-FFF2-40B4-BE49-F238E27FC236}">
                <a16:creationId xmlns:a16="http://schemas.microsoft.com/office/drawing/2014/main" id="{FF06DD0E-FB57-40A3-BB63-85E81FDE6B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758259" y="1877253"/>
            <a:ext cx="2372485" cy="73866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en-US" altLang="zh-TW" dirty="0"/>
              <a:t>Blue/Green/Amber/Red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4409731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778000" y="2103356"/>
            <a:ext cx="20828000" cy="99251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1pPr>
            <a:lvl2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2pPr>
            <a:lvl3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5pPr>
            <a:lvl6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</a:lstStyle>
          <a:p>
            <a:r>
              <a:rPr dirty="0" err="1"/>
              <a:t>內文層級一</a:t>
            </a:r>
            <a:endParaRPr dirty="0"/>
          </a:p>
          <a:p>
            <a:pPr lvl="1"/>
            <a:r>
              <a:rPr dirty="0" err="1"/>
              <a:t>內文層級二</a:t>
            </a:r>
            <a:endParaRPr dirty="0"/>
          </a:p>
          <a:p>
            <a:pPr lvl="2"/>
            <a:r>
              <a:rPr dirty="0" err="1"/>
              <a:t>內文層級三</a:t>
            </a:r>
            <a:endParaRPr dirty="0"/>
          </a:p>
          <a:p>
            <a:pPr lvl="3"/>
            <a:r>
              <a:rPr dirty="0" err="1"/>
              <a:t>內文層級四</a:t>
            </a:r>
            <a:endParaRPr dirty="0"/>
          </a:p>
          <a:p>
            <a:pPr lvl="4"/>
            <a:r>
              <a:rPr dirty="0" err="1"/>
              <a:t>內文層級五</a:t>
            </a:r>
            <a:endParaRPr lang="en-US" dirty="0"/>
          </a:p>
          <a:p>
            <a:pPr lvl="5"/>
            <a:r>
              <a:rPr lang="zh-TW" altLang="en-US" dirty="0"/>
              <a:t>內文層級六</a:t>
            </a:r>
            <a:endParaRPr dirty="0"/>
          </a:p>
        </p:txBody>
      </p:sp>
      <p:sp>
        <p:nvSpPr>
          <p:cNvPr id="5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24C26FDB-D112-4C2F-9153-04FF89CB1370}"/>
              </a:ext>
            </a:extLst>
          </p:cNvPr>
          <p:cNvGrpSpPr/>
          <p:nvPr userDrawn="1"/>
        </p:nvGrpSpPr>
        <p:grpSpPr>
          <a:xfrm>
            <a:off x="1464565" y="12092889"/>
            <a:ext cx="21511344" cy="949384"/>
            <a:chOff x="549212" y="4484033"/>
            <a:chExt cx="8066754" cy="356019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33D4CDB3-5F79-41BE-8B29-98C5ACA1785D}"/>
                </a:ext>
              </a:extLst>
            </p:cNvPr>
            <p:cNvGrpSpPr/>
            <p:nvPr userDrawn="1"/>
          </p:nvGrpSpPr>
          <p:grpSpPr>
            <a:xfrm>
              <a:off x="2602160" y="4493651"/>
              <a:ext cx="1884790" cy="336782"/>
              <a:chOff x="2363774" y="4495924"/>
              <a:chExt cx="1884790" cy="336782"/>
            </a:xfrm>
          </p:grpSpPr>
          <p:sp>
            <p:nvSpPr>
              <p:cNvPr id="15" name="Rectangle 42">
                <a:extLst>
                  <a:ext uri="{FF2B5EF4-FFF2-40B4-BE49-F238E27FC236}">
                    <a16:creationId xmlns:a16="http://schemas.microsoft.com/office/drawing/2014/main" id="{A1A94DE9-7A9F-4BD4-8DB0-7B595602B34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2363774" y="4536281"/>
                <a:ext cx="556887" cy="256068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Green</a:t>
                </a:r>
              </a:p>
            </p:txBody>
          </p:sp>
          <p:sp>
            <p:nvSpPr>
              <p:cNvPr id="16" name="Rectangle 45">
                <a:extLst>
                  <a:ext uri="{FF2B5EF4-FFF2-40B4-BE49-F238E27FC236}">
                    <a16:creationId xmlns:a16="http://schemas.microsoft.com/office/drawing/2014/main" id="{DED1E7AC-4005-4C81-934C-BCA17785A5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2989513" y="4495924"/>
                <a:ext cx="1259051" cy="33678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On track;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will complete as planned</a:t>
                </a:r>
              </a:p>
            </p:txBody>
          </p:sp>
        </p:grpSp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4B582610-7B1F-43AE-B10E-EBF97C9972BB}"/>
                </a:ext>
              </a:extLst>
            </p:cNvPr>
            <p:cNvGrpSpPr/>
            <p:nvPr userDrawn="1"/>
          </p:nvGrpSpPr>
          <p:grpSpPr>
            <a:xfrm>
              <a:off x="4863302" y="4484033"/>
              <a:ext cx="1647543" cy="356019"/>
              <a:chOff x="4628868" y="4470300"/>
              <a:chExt cx="1647543" cy="356019"/>
            </a:xfrm>
          </p:grpSpPr>
          <p:sp>
            <p:nvSpPr>
              <p:cNvPr id="13" name="Rectangle 43">
                <a:extLst>
                  <a:ext uri="{FF2B5EF4-FFF2-40B4-BE49-F238E27FC236}">
                    <a16:creationId xmlns:a16="http://schemas.microsoft.com/office/drawing/2014/main" id="{55638864-922F-4B91-AE53-0FDD6DEF02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4628868" y="4525610"/>
                <a:ext cx="550120" cy="245398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Amber</a:t>
                </a:r>
              </a:p>
            </p:txBody>
          </p:sp>
          <p:sp>
            <p:nvSpPr>
              <p:cNvPr id="14" name="Rectangle 46">
                <a:extLst>
                  <a:ext uri="{FF2B5EF4-FFF2-40B4-BE49-F238E27FC236}">
                    <a16:creationId xmlns:a16="http://schemas.microsoft.com/office/drawing/2014/main" id="{FCBF0123-8E73-45E9-8ACA-E7FD820C34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214458" y="4470300"/>
                <a:ext cx="1061953" cy="356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Planned delivery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at risk/delayed</a:t>
                </a:r>
              </a:p>
            </p:txBody>
          </p:sp>
        </p:grpSp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F7B40DAB-268A-42FA-A0A7-08FF6FD9B438}"/>
                </a:ext>
              </a:extLst>
            </p:cNvPr>
            <p:cNvGrpSpPr/>
            <p:nvPr userDrawn="1"/>
          </p:nvGrpSpPr>
          <p:grpSpPr>
            <a:xfrm>
              <a:off x="6887196" y="4534713"/>
              <a:ext cx="1728770" cy="254658"/>
              <a:chOff x="6887196" y="4520980"/>
              <a:chExt cx="1728770" cy="254658"/>
            </a:xfrm>
          </p:grpSpPr>
          <p:sp>
            <p:nvSpPr>
              <p:cNvPr id="11" name="Rectangle 44">
                <a:extLst>
                  <a:ext uri="{FF2B5EF4-FFF2-40B4-BE49-F238E27FC236}">
                    <a16:creationId xmlns:a16="http://schemas.microsoft.com/office/drawing/2014/main" id="{5CD21B33-83C2-4FB0-B425-C081A34C76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887196" y="4530946"/>
                <a:ext cx="561826" cy="23472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Red</a:t>
                </a:r>
              </a:p>
            </p:txBody>
          </p:sp>
          <p:sp>
            <p:nvSpPr>
              <p:cNvPr id="12" name="Rectangle 47">
                <a:extLst>
                  <a:ext uri="{FF2B5EF4-FFF2-40B4-BE49-F238E27FC236}">
                    <a16:creationId xmlns:a16="http://schemas.microsoft.com/office/drawing/2014/main" id="{7C792150-BB4C-4A38-8147-B2B3C9B1EBB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7333692" y="4520980"/>
                <a:ext cx="1282274" cy="254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Planned delivery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is missed</a:t>
                </a:r>
              </a:p>
            </p:txBody>
          </p:sp>
        </p:grp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AB3F676B-14D5-46A1-BADB-C8EF07B1A5FC}"/>
                </a:ext>
              </a:extLst>
            </p:cNvPr>
            <p:cNvGrpSpPr/>
            <p:nvPr userDrawn="1"/>
          </p:nvGrpSpPr>
          <p:grpSpPr>
            <a:xfrm>
              <a:off x="549212" y="4521596"/>
              <a:ext cx="1676596" cy="280892"/>
              <a:chOff x="549212" y="4572892"/>
              <a:chExt cx="1676596" cy="280892"/>
            </a:xfrm>
          </p:grpSpPr>
          <p:sp>
            <p:nvSpPr>
              <p:cNvPr id="9" name="Rectangle 84">
                <a:extLst>
                  <a:ext uri="{FF2B5EF4-FFF2-40B4-BE49-F238E27FC236}">
                    <a16:creationId xmlns:a16="http://schemas.microsoft.com/office/drawing/2014/main" id="{FF56F0AE-7E8E-4351-8718-D69939D46A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1144518" y="4572892"/>
                <a:ext cx="1081290" cy="28089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fontAlgn="base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fontAlgn="base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fontAlgn="base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fontAlgn="base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fontAlgn="base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Originally planned or </a:t>
                </a:r>
              </a:p>
              <a:p>
                <a:pPr eaLnBrk="1" fontAlgn="ctr" hangingPunct="1">
                  <a:spcBef>
                    <a:spcPct val="0"/>
                  </a:spcBef>
                  <a:buFontTx/>
                  <a:buNone/>
                </a:pPr>
                <a:r>
                  <a:rPr lang="en-US" altLang="zh-TW" sz="2667" dirty="0">
                    <a:solidFill>
                      <a:srgbClr val="000000"/>
                    </a:solidFill>
                    <a:latin typeface="Calibri" pitchFamily="34" charset="0"/>
                    <a:ea typeface="細明體" pitchFamily="49" charset="-120"/>
                  </a:rPr>
                  <a:t>completed activity</a:t>
                </a:r>
              </a:p>
            </p:txBody>
          </p:sp>
          <p:sp>
            <p:nvSpPr>
              <p:cNvPr id="10" name="Rectangle 42">
                <a:extLst>
                  <a:ext uri="{FF2B5EF4-FFF2-40B4-BE49-F238E27FC236}">
                    <a16:creationId xmlns:a16="http://schemas.microsoft.com/office/drawing/2014/main" id="{5D15F72D-7976-42BE-8D87-85C4B8E1B16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49212" y="4579969"/>
                <a:ext cx="536374" cy="266738"/>
              </a:xfrm>
              <a:prstGeom prst="rect">
                <a:avLst/>
              </a:prstGeom>
              <a:solidFill>
                <a:srgbClr val="3366FF"/>
              </a:solidFill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667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Blue</a:t>
                </a:r>
              </a:p>
            </p:txBody>
          </p:sp>
        </p:grpSp>
      </p:grp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6AECDA99-BA5A-4168-97D3-4BFC74FD6130}"/>
              </a:ext>
            </a:extLst>
          </p:cNvPr>
          <p:cNvSpPr txBox="1"/>
          <p:nvPr userDrawn="1"/>
        </p:nvSpPr>
        <p:spPr>
          <a:xfrm>
            <a:off x="20107573" y="1909445"/>
            <a:ext cx="1838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燈號：</a:t>
            </a:r>
          </a:p>
        </p:txBody>
      </p:sp>
      <p:sp>
        <p:nvSpPr>
          <p:cNvPr id="18" name="文字版面配置區 15">
            <a:extLst>
              <a:ext uri="{FF2B5EF4-FFF2-40B4-BE49-F238E27FC236}">
                <a16:creationId xmlns:a16="http://schemas.microsoft.com/office/drawing/2014/main" id="{60088ACB-B722-48E6-A22B-E34AA0E613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758259" y="1877253"/>
            <a:ext cx="2372485" cy="73866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en-US" altLang="zh-TW" dirty="0"/>
              <a:t>Blue/Green/Amber/Red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44485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1114F550-24C6-B34D-9D36-6AB4578D9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498" y="5040779"/>
            <a:ext cx="5762301" cy="3634443"/>
          </a:xfrm>
          <a:prstGeom prst="rect">
            <a:avLst/>
          </a:prstGeom>
        </p:spPr>
      </p:pic>
      <p:sp>
        <p:nvSpPr>
          <p:cNvPr id="6" name="2020 © Dataexpress ALL Rights Reserved.">
            <a:extLst>
              <a:ext uri="{FF2B5EF4-FFF2-40B4-BE49-F238E27FC236}">
                <a16:creationId xmlns:a16="http://schemas.microsoft.com/office/drawing/2014/main" id="{18374884-9100-2A40-AA2D-C69E92345138}"/>
              </a:ext>
            </a:extLst>
          </p:cNvPr>
          <p:cNvSpPr txBox="1"/>
          <p:nvPr userDrawn="1"/>
        </p:nvSpPr>
        <p:spPr>
          <a:xfrm>
            <a:off x="10580476" y="13275426"/>
            <a:ext cx="3210349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defTabSz="584200">
              <a:defRPr sz="1200"/>
            </a:lvl1pPr>
          </a:lstStyle>
          <a:p>
            <a:r>
              <a:rPr sz="1200" dirty="0"/>
              <a:t>202</a:t>
            </a:r>
            <a:r>
              <a:rPr lang="en-US" altLang="zh-TW" sz="1200" dirty="0"/>
              <a:t>4</a:t>
            </a:r>
            <a:r>
              <a:rPr sz="1200" dirty="0"/>
              <a:t> © </a:t>
            </a:r>
            <a:r>
              <a:rPr sz="1200" dirty="0" err="1"/>
              <a:t>Dataexpress</a:t>
            </a:r>
            <a:r>
              <a:rPr sz="1200" dirty="0"/>
              <a:t> ALL Rights Reserved.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1689103" y="1794932"/>
            <a:ext cx="20916899" cy="1634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大標題文字</a:t>
            </a:r>
            <a:endParaRPr dirty="0"/>
          </a:p>
        </p:txBody>
      </p:sp>
      <p:sp>
        <p:nvSpPr>
          <p:cNvPr id="4" name="內文層級一…"/>
          <p:cNvSpPr txBox="1">
            <a:spLocks noGrp="1"/>
          </p:cNvSpPr>
          <p:nvPr>
            <p:ph type="body" idx="1"/>
          </p:nvPr>
        </p:nvSpPr>
        <p:spPr>
          <a:xfrm>
            <a:off x="1689103" y="3623733"/>
            <a:ext cx="20916899" cy="882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/>
          <a:p>
            <a:r>
              <a:rPr dirty="0" err="1"/>
              <a:t>內文層級一</a:t>
            </a:r>
            <a:endParaRPr dirty="0"/>
          </a:p>
          <a:p>
            <a:pPr lvl="1"/>
            <a:r>
              <a:rPr dirty="0" err="1"/>
              <a:t>內文層級二</a:t>
            </a:r>
            <a:endParaRPr dirty="0"/>
          </a:p>
          <a:p>
            <a:pPr lvl="2"/>
            <a:r>
              <a:rPr dirty="0" err="1"/>
              <a:t>內文層級三</a:t>
            </a:r>
            <a:endParaRPr dirty="0"/>
          </a:p>
          <a:p>
            <a:pPr lvl="3"/>
            <a:r>
              <a:rPr dirty="0" err="1"/>
              <a:t>內文層級四</a:t>
            </a:r>
            <a:endParaRPr dirty="0"/>
          </a:p>
          <a:p>
            <a:pPr lvl="4"/>
            <a:r>
              <a:rPr dirty="0" err="1"/>
              <a:t>內文層級五</a:t>
            </a:r>
            <a:endParaRPr lang="en-US" dirty="0"/>
          </a:p>
          <a:p>
            <a:pPr lvl="5"/>
            <a:r>
              <a:rPr lang="zh-TW" altLang="en-US" dirty="0"/>
              <a:t>內文層級六</a:t>
            </a:r>
            <a:endParaRPr dirty="0"/>
          </a:p>
        </p:txBody>
      </p:sp>
      <p:sp>
        <p:nvSpPr>
          <p:cNvPr id="5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11941195" y="13081000"/>
            <a:ext cx="488916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solidFill>
                  <a:schemeClr val="bg1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2" r:id="rId3"/>
    <p:sldLayoutId id="2147483657" r:id="rId4"/>
    <p:sldLayoutId id="2147483658" r:id="rId5"/>
    <p:sldLayoutId id="2147483655" r:id="rId6"/>
  </p:sldLayoutIdLst>
  <p:transition spd="med"/>
  <p:txStyles>
    <p:titleStyle>
      <a:lvl1pPr marL="0" marR="0" indent="0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1pPr>
      <a:lvl2pPr marL="0" marR="0" indent="228603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2pPr>
      <a:lvl3pPr marL="0" marR="0" indent="457206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3pPr>
      <a:lvl4pPr marL="0" marR="0" indent="685809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4pPr>
      <a:lvl5pPr marL="0" marR="0" indent="914411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5pPr>
      <a:lvl6pPr marL="0" marR="0" indent="1143014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6pPr>
      <a:lvl7pPr marL="0" marR="0" indent="1371617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7pPr>
      <a:lvl8pPr marL="0" marR="0" indent="1600220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8pPr>
      <a:lvl9pPr marL="0" marR="0" indent="1828823" algn="ctr" defTabSz="82551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0" baseline="0">
          <a:solidFill>
            <a:srgbClr val="000000"/>
          </a:solidFill>
          <a:uFillTx/>
          <a:latin typeface="Microsoft JhengHei"/>
          <a:ea typeface="Microsoft JhengHei"/>
          <a:cs typeface="Microsoft JhengHei"/>
          <a:sym typeface="Microsoft JhengHei"/>
        </a:defRPr>
      </a:lvl9pPr>
    </p:titleStyle>
    <p:bodyStyle>
      <a:lvl1pPr marL="635008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n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Light"/>
        </a:defRPr>
      </a:lvl1pPr>
      <a:lvl2pPr marL="1270016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Light"/>
        </a:defRPr>
      </a:lvl2pPr>
      <a:lvl3pPr marL="1905024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u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Light"/>
        </a:defRPr>
      </a:lvl3pPr>
      <a:lvl4pPr marL="2540032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l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Light"/>
        </a:defRPr>
      </a:lvl4pPr>
      <a:lvl5pPr marL="3175040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Light"/>
        </a:defRPr>
      </a:lvl5pPr>
      <a:lvl6pPr marL="3810048" marR="0" indent="-635008" algn="l" defTabSz="825512" rtl="0" latinLnBrk="0">
        <a:lnSpc>
          <a:spcPct val="100000"/>
        </a:lnSpc>
        <a:spcBef>
          <a:spcPts val="160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tabLst/>
        <a:defRPr sz="5200" b="0" i="0" u="none" strike="noStrike" cap="none" spc="0" baseline="0">
          <a:solidFill>
            <a:schemeClr val="tx1">
              <a:lumMod val="75000"/>
            </a:schemeClr>
          </a:solidFill>
          <a:uFillTx/>
          <a:latin typeface="+mn-lt"/>
          <a:ea typeface="+mn-ea"/>
          <a:cs typeface="+mn-cs"/>
          <a:sym typeface="Helvetica Light"/>
        </a:defRPr>
      </a:lvl6pPr>
      <a:lvl7pPr marL="4445056" marR="0" indent="-635008" algn="l" defTabSz="825512" rtl="0" latinLnBrk="0">
        <a:lnSpc>
          <a:spcPct val="100000"/>
        </a:lnSpc>
        <a:spcBef>
          <a:spcPts val="5901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64" marR="0" indent="-635008" algn="l" defTabSz="825512" rtl="0" latinLnBrk="0">
        <a:lnSpc>
          <a:spcPct val="100000"/>
        </a:lnSpc>
        <a:spcBef>
          <a:spcPts val="5901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71" marR="0" indent="-635008" algn="l" defTabSz="825512" rtl="0" latinLnBrk="0">
        <a:lnSpc>
          <a:spcPct val="100000"/>
        </a:lnSpc>
        <a:spcBef>
          <a:spcPts val="5901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3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6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9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11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14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17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20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23" algn="ctr" defTabSz="82551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FE77059-C19A-403F-97B2-ABE65FDEB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2025/10/1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A0D1F6F-6E4B-464E-9F36-6CB90012ABC3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4286250" y="2630403"/>
            <a:ext cx="17315449" cy="4368909"/>
          </a:xfrm>
        </p:spPr>
        <p:txBody>
          <a:bodyPr/>
          <a:lstStyle/>
          <a:p>
            <a:r>
              <a:rPr lang="en-US" altLang="zh-TW" dirty="0"/>
              <a:t>Git</a:t>
            </a:r>
            <a:r>
              <a:rPr lang="zh-TW" altLang="en-US" dirty="0"/>
              <a:t>介紹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9437534-B330-4894-A87B-DC6FB4ADD7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TW" altLang="en-US" dirty="0"/>
              <a:t>德誼數位 資訊處軟體部</a:t>
            </a:r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A3B037D5-B353-4FC2-804D-7357C7BF4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2895" y="6999312"/>
            <a:ext cx="14102157" cy="2432944"/>
          </a:xfrm>
        </p:spPr>
        <p:txBody>
          <a:bodyPr>
            <a:normAutofit/>
          </a:bodyPr>
          <a:lstStyle/>
          <a:p>
            <a:r>
              <a:rPr lang="en-US" altLang="zh-TW" sz="7200" dirty="0">
                <a:solidFill>
                  <a:schemeClr val="bg1">
                    <a:lumMod val="50000"/>
                  </a:schemeClr>
                </a:solidFill>
              </a:rPr>
              <a:t>Git GUI </a:t>
            </a:r>
            <a:r>
              <a:rPr lang="en-US" altLang="zh-TW" sz="7200" dirty="0" err="1">
                <a:solidFill>
                  <a:schemeClr val="bg1">
                    <a:lumMod val="50000"/>
                  </a:schemeClr>
                </a:solidFill>
              </a:rPr>
              <a:t>Sourcetree</a:t>
            </a:r>
            <a:endParaRPr lang="zh-TW" altLang="en-US" sz="7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13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4730262"/>
            <a:ext cx="20920400" cy="7560709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6000" dirty="0">
                <a:solidFill>
                  <a:srgbClr val="0070C0"/>
                </a:solidFill>
              </a:rPr>
              <a:t>Git</a:t>
            </a:r>
            <a:r>
              <a:rPr lang="zh-TW" altLang="en-US" sz="6000" dirty="0">
                <a:solidFill>
                  <a:srgbClr val="0070C0"/>
                </a:solidFill>
              </a:rPr>
              <a:t>登入與倉庫瀏覽，建立</a:t>
            </a:r>
            <a:r>
              <a:rPr lang="en-US" altLang="zh-TW" sz="6000" dirty="0">
                <a:solidFill>
                  <a:srgbClr val="0070C0"/>
                </a:solidFill>
              </a:rPr>
              <a:t>demo</a:t>
            </a:r>
            <a:r>
              <a:rPr lang="zh-TW" altLang="en-US" sz="6000" dirty="0">
                <a:solidFill>
                  <a:srgbClr val="0070C0"/>
                </a:solidFill>
              </a:rPr>
              <a:t>倉庫</a:t>
            </a:r>
            <a:r>
              <a:rPr lang="en-US" altLang="zh-TW" sz="6000" dirty="0">
                <a:solidFill>
                  <a:srgbClr val="0070C0"/>
                </a:solidFill>
              </a:rPr>
              <a:t>(https://git.dataexpress.com.tw)</a:t>
            </a:r>
          </a:p>
          <a:p>
            <a:pPr marL="1143000" indent="-1143000">
              <a:buFont typeface="+mj-lt"/>
              <a:buAutoNum type="arabicPeriod"/>
            </a:pPr>
            <a:r>
              <a:rPr lang="zh-TW" altLang="en-US" sz="6000" dirty="0">
                <a:solidFill>
                  <a:srgbClr val="0070C0"/>
                </a:solidFill>
              </a:rPr>
              <a:t>建立個人</a:t>
            </a:r>
            <a:r>
              <a:rPr lang="en-US" altLang="zh-TW" sz="6000" dirty="0">
                <a:solidFill>
                  <a:srgbClr val="0070C0"/>
                </a:solidFill>
              </a:rPr>
              <a:t>token (</a:t>
            </a:r>
            <a:r>
              <a:rPr lang="zh-TW" altLang="en-US" sz="6000" dirty="0">
                <a:solidFill>
                  <a:srgbClr val="0070C0"/>
                </a:solidFill>
              </a:rPr>
              <a:t>存取倉庫會用到</a:t>
            </a:r>
            <a:r>
              <a:rPr lang="en-US" altLang="zh-TW" sz="6000" dirty="0">
                <a:solidFill>
                  <a:srgbClr val="0070C0"/>
                </a:solidFill>
              </a:rPr>
              <a:t>)</a:t>
            </a:r>
          </a:p>
          <a:p>
            <a:pPr marL="1143000" indent="-1143000">
              <a:buFont typeface="+mj-lt"/>
              <a:buAutoNum type="arabicPeriod"/>
            </a:pPr>
            <a:r>
              <a:rPr lang="zh-TW" altLang="en-US" sz="6000" dirty="0">
                <a:solidFill>
                  <a:srgbClr val="0070C0"/>
                </a:solidFill>
              </a:rPr>
              <a:t>檢視</a:t>
            </a:r>
            <a:r>
              <a:rPr lang="en-US" altLang="zh-TW" sz="6000" dirty="0">
                <a:solidFill>
                  <a:srgbClr val="0070C0"/>
                </a:solidFill>
              </a:rPr>
              <a:t>demo</a:t>
            </a:r>
            <a:r>
              <a:rPr lang="zh-TW" altLang="en-US" sz="6000" dirty="0">
                <a:solidFill>
                  <a:srgbClr val="0070C0"/>
                </a:solidFill>
              </a:rPr>
              <a:t>專案 </a:t>
            </a:r>
            <a:r>
              <a:rPr lang="en-US" altLang="zh-TW" sz="6000" dirty="0">
                <a:solidFill>
                  <a:srgbClr val="0070C0"/>
                </a:solidFill>
              </a:rPr>
              <a:t>&amp; </a:t>
            </a:r>
            <a:r>
              <a:rPr lang="en-US" altLang="zh-TW" sz="6000" dirty="0">
                <a:solidFill>
                  <a:srgbClr val="FF0000"/>
                </a:solidFill>
              </a:rPr>
              <a:t>.</a:t>
            </a:r>
            <a:r>
              <a:rPr lang="en-US" altLang="zh-TW" sz="6000" dirty="0" err="1">
                <a:solidFill>
                  <a:srgbClr val="FF0000"/>
                </a:solidFill>
              </a:rPr>
              <a:t>gitignore</a:t>
            </a:r>
            <a:r>
              <a:rPr lang="en-US" altLang="zh-TW" sz="6000" dirty="0">
                <a:solidFill>
                  <a:srgbClr val="FF0000"/>
                </a:solidFill>
              </a:rPr>
              <a:t> </a:t>
            </a:r>
            <a:r>
              <a:rPr lang="zh-TW" altLang="en-US" sz="6000" dirty="0">
                <a:solidFill>
                  <a:srgbClr val="FF0000"/>
                </a:solidFill>
              </a:rPr>
              <a:t>排除不需版控的檔案</a:t>
            </a:r>
            <a:endParaRPr lang="en-US" altLang="zh-TW" sz="7200" dirty="0">
              <a:solidFill>
                <a:srgbClr val="FF0000"/>
              </a:solidFill>
            </a:endParaRPr>
          </a:p>
          <a:p>
            <a:endParaRPr lang="en-US" altLang="zh-TW" sz="72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392D8C06-FE44-428D-AD53-BBE2C9789687}"/>
              </a:ext>
            </a:extLst>
          </p:cNvPr>
          <p:cNvSpPr txBox="1">
            <a:spLocks/>
          </p:cNvSpPr>
          <p:nvPr/>
        </p:nvSpPr>
        <p:spPr>
          <a:xfrm>
            <a:off x="1036040" y="609029"/>
            <a:ext cx="12029330" cy="16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90000" lnSpcReduction="10000"/>
          </a:bodyPr>
          <a:lstStyle>
            <a:lvl1pPr marL="0" marR="0" indent="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0" marR="0" indent="22860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0" marR="0" indent="457206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0" marR="0" indent="685809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0" marR="0" indent="914411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0" marR="0" indent="1143014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marL="0" marR="0" indent="1371617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marL="0" marR="0" indent="160022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marL="0" marR="0" indent="182882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>
            <a:pPr hangingPunct="1"/>
            <a:r>
              <a:rPr lang="en-US" altLang="zh-TW"/>
              <a:t> </a:t>
            </a:r>
            <a:r>
              <a:rPr lang="zh-TW" altLang="en-US"/>
              <a:t>情境</a:t>
            </a:r>
            <a:r>
              <a:rPr lang="en-US" altLang="zh-TW"/>
              <a:t>Demo-</a:t>
            </a:r>
            <a:r>
              <a:rPr lang="zh-TW" altLang="en-US"/>
              <a:t>登入</a:t>
            </a:r>
            <a:r>
              <a:rPr lang="en-US" altLang="zh-TW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053799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4800" dirty="0">
                <a:solidFill>
                  <a:srgbClr val="0070C0"/>
                </a:solidFill>
              </a:rPr>
              <a:t>Git</a:t>
            </a:r>
            <a:r>
              <a:rPr lang="zh-TW" altLang="en-US" sz="4800" dirty="0">
                <a:solidFill>
                  <a:srgbClr val="0070C0"/>
                </a:solidFill>
              </a:rPr>
              <a:t>登入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採用</a:t>
            </a:r>
            <a:r>
              <a:rPr lang="en-US" altLang="zh-TW" sz="4800" dirty="0">
                <a:solidFill>
                  <a:srgbClr val="0070C0"/>
                </a:solidFill>
              </a:rPr>
              <a:t>AD</a:t>
            </a:r>
            <a:r>
              <a:rPr lang="zh-TW" altLang="en-US" sz="4800" dirty="0">
                <a:solidFill>
                  <a:srgbClr val="0070C0"/>
                </a:solidFill>
              </a:rPr>
              <a:t>認證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84DF40B-3F3C-4E6E-ADD2-7EB55B6E1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3662" y="3143250"/>
            <a:ext cx="14165546" cy="8024491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4EEEA6E6-95D0-466B-B808-459FB5A63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511894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4800" dirty="0">
                <a:solidFill>
                  <a:srgbClr val="0070C0"/>
                </a:solidFill>
              </a:rPr>
              <a:t>Git</a:t>
            </a:r>
            <a:r>
              <a:rPr lang="zh-TW" altLang="en-US" sz="4800" dirty="0">
                <a:solidFill>
                  <a:srgbClr val="0070C0"/>
                </a:solidFill>
              </a:rPr>
              <a:t>登入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支援</a:t>
            </a:r>
            <a:r>
              <a:rPr lang="en-US" altLang="zh-TW" sz="4800" dirty="0">
                <a:solidFill>
                  <a:srgbClr val="0070C0"/>
                </a:solidFill>
              </a:rPr>
              <a:t>MFA</a:t>
            </a:r>
            <a:r>
              <a:rPr lang="zh-TW" altLang="en-US" sz="4800" dirty="0">
                <a:solidFill>
                  <a:srgbClr val="0070C0"/>
                </a:solidFill>
              </a:rPr>
              <a:t>多因子認證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F83DB1E-CCCE-4FD8-B518-EECF67024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7449" y="3143250"/>
            <a:ext cx="13328261" cy="7572876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4F527AD6-4C2F-4758-A09D-51B239256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0833557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倉庫瀏覽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倉庫列表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2B69DF5-1F9D-4E55-8FC3-F34ED2291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244" y="3143250"/>
            <a:ext cx="15131924" cy="779746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AF6837A9-630C-4B8A-B691-EF35C652F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96652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倉庫瀏覽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倉庫內容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BA592BD-6295-495A-8FC7-C89E77EAC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602" y="3143250"/>
            <a:ext cx="15858057" cy="8294771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6C0ED919-7DA5-467B-A2F9-67DE07E91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231992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建立倉庫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進入管理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面板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66973CB8-475A-4181-BBB5-0D88456AA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1551" y="2658123"/>
            <a:ext cx="16894849" cy="7507447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E9AFEA1-80B2-42ED-964A-74CC1903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2385529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建立倉庫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422DFC6-F6F2-41D9-A0DE-072F16560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980" y="2724977"/>
            <a:ext cx="17660722" cy="7847773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56E68BED-16A5-45A7-AC14-2BDA973D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7632268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建立倉庫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r>
              <a:rPr lang="zh-TW" altLang="en-US" sz="4800" dirty="0">
                <a:solidFill>
                  <a:srgbClr val="0070C0"/>
                </a:solidFill>
              </a:rPr>
              <a:t>可見度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公開，所有人都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能看，因此需設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為私有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DD1E625-5C4B-44CF-9C9E-7E4BB7541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396" y="2117254"/>
            <a:ext cx="12153372" cy="1030573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5F6404C1-70F7-4AAC-8EF9-FB82F4289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1925866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建立倉庫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r>
              <a:rPr lang="zh-TW" altLang="en-US" sz="4800" dirty="0">
                <a:solidFill>
                  <a:srgbClr val="0070C0"/>
                </a:solidFill>
              </a:rPr>
              <a:t>空倉庫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可複製倉庫網址</a:t>
            </a:r>
            <a:endParaRPr lang="en-US" altLang="zh-TW" sz="4800" dirty="0"/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3F48D88-33E7-4305-8225-D09953EFA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112" y="3143250"/>
            <a:ext cx="13403919" cy="890437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DCEAC14-1979-4CDF-AF0B-95CC77A0C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5F6CE5C-0B19-497D-879D-77F7ECA90F1B}"/>
              </a:ext>
            </a:extLst>
          </p:cNvPr>
          <p:cNvSpPr txBox="1"/>
          <p:nvPr/>
        </p:nvSpPr>
        <p:spPr>
          <a:xfrm>
            <a:off x="18792033" y="6465198"/>
            <a:ext cx="82073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複製</a:t>
            </a:r>
          </a:p>
        </p:txBody>
      </p:sp>
    </p:spTree>
    <p:extLst>
      <p:ext uri="{BB962C8B-B14F-4D97-AF65-F5344CB8AC3E}">
        <p14:creationId xmlns:p14="http://schemas.microsoft.com/office/powerpoint/2010/main" val="324667773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建立個人</a:t>
            </a:r>
            <a:r>
              <a:rPr lang="en-US" altLang="zh-TW" sz="4800" dirty="0">
                <a:solidFill>
                  <a:srgbClr val="0070C0"/>
                </a:solidFill>
              </a:rPr>
              <a:t>token-</a:t>
            </a:r>
            <a:r>
              <a:rPr lang="zh-TW" altLang="en-US" sz="4800" dirty="0">
                <a:solidFill>
                  <a:srgbClr val="0070C0"/>
                </a:solidFill>
              </a:rPr>
              <a:t>進入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用戶設定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16E6678-D9B1-4028-A146-04B883AD6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4968" y="3143250"/>
            <a:ext cx="13988042" cy="772416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47B89B45-EA07-41A4-8630-CE152B41C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95616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0B1039-DEA3-413F-8779-F5ADD39BA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1" y="2696307"/>
            <a:ext cx="11093938" cy="1843457"/>
          </a:xfrm>
        </p:spPr>
        <p:txBody>
          <a:bodyPr/>
          <a:lstStyle/>
          <a:p>
            <a:r>
              <a:rPr lang="en-US" altLang="zh-TW" dirty="0"/>
              <a:t>Agenda</a:t>
            </a:r>
            <a:endParaRPr lang="zh-TW" altLang="en-US" dirty="0"/>
          </a:p>
        </p:txBody>
      </p:sp>
      <p:sp>
        <p:nvSpPr>
          <p:cNvPr id="3" name="標題 1">
            <a:extLst>
              <a:ext uri="{FF2B5EF4-FFF2-40B4-BE49-F238E27FC236}">
                <a16:creationId xmlns:a16="http://schemas.microsoft.com/office/drawing/2014/main" id="{ED6FD128-7B85-41B8-8AE0-58368CDD90D3}"/>
              </a:ext>
            </a:extLst>
          </p:cNvPr>
          <p:cNvSpPr txBox="1">
            <a:spLocks/>
          </p:cNvSpPr>
          <p:nvPr/>
        </p:nvSpPr>
        <p:spPr>
          <a:xfrm>
            <a:off x="8772526" y="5520093"/>
            <a:ext cx="14249156" cy="4840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0" marR="0" indent="22860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0" marR="0" indent="457206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0" marR="0" indent="685809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0" marR="0" indent="914411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0" marR="0" indent="1143014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marL="0" marR="0" indent="1371617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marL="0" marR="0" indent="160022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marL="0" marR="0" indent="182882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>
            <a:pPr marL="1143000" indent="-1143000" algn="l" hangingPunct="1">
              <a:buFont typeface="Wingdings" panose="05000000000000000000" pitchFamily="2" charset="2"/>
              <a:buChar char="l"/>
            </a:pPr>
            <a:r>
              <a:rPr lang="en-US" altLang="zh-TW" sz="8000" dirty="0">
                <a:solidFill>
                  <a:schemeClr val="tx1">
                    <a:lumMod val="75000"/>
                  </a:schemeClr>
                </a:solidFill>
              </a:rPr>
              <a:t>Why Git</a:t>
            </a:r>
          </a:p>
          <a:p>
            <a:pPr marL="1143000" indent="-1143000" algn="l" hangingPunct="1">
              <a:buFont typeface="Wingdings" panose="05000000000000000000" pitchFamily="2" charset="2"/>
              <a:buChar char="l"/>
            </a:pPr>
            <a:r>
              <a:rPr lang="zh-TW" altLang="en-US" sz="8000" dirty="0">
                <a:solidFill>
                  <a:schemeClr val="tx1">
                    <a:lumMod val="75000"/>
                  </a:schemeClr>
                </a:solidFill>
              </a:rPr>
              <a:t>情境</a:t>
            </a:r>
            <a:r>
              <a:rPr lang="en-US" altLang="zh-TW" sz="8000" dirty="0">
                <a:solidFill>
                  <a:schemeClr val="tx1">
                    <a:lumMod val="75000"/>
                  </a:schemeClr>
                </a:solidFill>
              </a:rPr>
              <a:t>Demo</a:t>
            </a:r>
          </a:p>
          <a:p>
            <a:pPr marL="1143000" indent="-1143000" algn="l" hangingPunct="1">
              <a:buFont typeface="Wingdings" panose="05000000000000000000" pitchFamily="2" charset="2"/>
              <a:buChar char="l"/>
            </a:pPr>
            <a:r>
              <a:rPr lang="zh-TW" altLang="en-US" sz="8000" dirty="0">
                <a:solidFill>
                  <a:schemeClr val="tx1">
                    <a:lumMod val="75000"/>
                  </a:schemeClr>
                </a:solidFill>
              </a:rPr>
              <a:t>安裝與實機操作</a:t>
            </a:r>
            <a:endParaRPr lang="en-US" altLang="zh-TW" sz="80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52156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建立個人</a:t>
            </a:r>
            <a:r>
              <a:rPr lang="en-US" altLang="zh-TW" sz="4800" dirty="0">
                <a:solidFill>
                  <a:srgbClr val="0070C0"/>
                </a:solidFill>
              </a:rPr>
              <a:t>token-</a:t>
            </a:r>
            <a:r>
              <a:rPr lang="zh-TW" altLang="en-US" sz="4800" dirty="0">
                <a:solidFill>
                  <a:srgbClr val="0070C0"/>
                </a:solidFill>
              </a:rPr>
              <a:t>生成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新的令牌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1D2235B-0055-43B4-A6DC-4BFEDD9E8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029" y="3143250"/>
            <a:ext cx="13528854" cy="7621003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D46E90E2-6360-472F-8F62-4832C6868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0225325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建立個人</a:t>
            </a:r>
            <a:r>
              <a:rPr lang="en-US" altLang="zh-TW" sz="4800" dirty="0">
                <a:solidFill>
                  <a:srgbClr val="0070C0"/>
                </a:solidFill>
              </a:rPr>
              <a:t>token-</a:t>
            </a:r>
            <a:r>
              <a:rPr lang="zh-TW" altLang="en-US" sz="4800" dirty="0">
                <a:solidFill>
                  <a:srgbClr val="0070C0"/>
                </a:solidFill>
              </a:rPr>
              <a:t>生成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新的令牌，名稱：</a:t>
            </a:r>
            <a:r>
              <a:rPr lang="en-US" altLang="zh-TW" sz="4800" dirty="0">
                <a:solidFill>
                  <a:srgbClr val="0070C0"/>
                </a:solidFill>
              </a:rPr>
              <a:t>TK</a:t>
            </a: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B7B403F-CE7D-4FC3-84E9-12706EC1E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790" y="3143250"/>
            <a:ext cx="13558210" cy="772368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944D107E-DD96-4AB2-97EB-B6472596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1867364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建立個人</a:t>
            </a:r>
            <a:r>
              <a:rPr lang="en-US" altLang="zh-TW" sz="4800" dirty="0">
                <a:solidFill>
                  <a:srgbClr val="0070C0"/>
                </a:solidFill>
              </a:rPr>
              <a:t>token-</a:t>
            </a:r>
            <a:r>
              <a:rPr lang="zh-TW" altLang="en-US" sz="4800" dirty="0">
                <a:solidFill>
                  <a:srgbClr val="0070C0"/>
                </a:solidFill>
              </a:rPr>
              <a:t>只會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顯示一次，請立刻複製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下來收藏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73231A9-A274-4DEF-8185-9F8BAC56D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562" y="3143250"/>
            <a:ext cx="13805890" cy="790976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2FC1969E-0831-4120-8CF4-4C3304855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2639877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檢視</a:t>
            </a:r>
            <a:r>
              <a:rPr lang="en-US" altLang="zh-TW" sz="4800" dirty="0">
                <a:solidFill>
                  <a:srgbClr val="0070C0"/>
                </a:solidFill>
              </a:rPr>
              <a:t>demo</a:t>
            </a:r>
            <a:r>
              <a:rPr lang="zh-TW" altLang="en-US" sz="4800" dirty="0">
                <a:solidFill>
                  <a:srgbClr val="0070C0"/>
                </a:solidFill>
              </a:rPr>
              <a:t>專案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r>
              <a:rPr lang="zh-TW" altLang="en-US" sz="4800" dirty="0">
                <a:solidFill>
                  <a:srgbClr val="0070C0"/>
                </a:solidFill>
              </a:rPr>
              <a:t>路徑</a:t>
            </a:r>
            <a:r>
              <a:rPr lang="en-US" altLang="zh-TW" sz="4800" dirty="0">
                <a:solidFill>
                  <a:srgbClr val="0070C0"/>
                </a:solidFill>
              </a:rPr>
              <a:t> \\BackOffice\B201</a:t>
            </a:r>
            <a:r>
              <a:rPr lang="zh-TW" altLang="en-US" sz="4800" dirty="0">
                <a:solidFill>
                  <a:srgbClr val="0070C0"/>
                </a:solidFill>
              </a:rPr>
              <a:t>資訊管理處</a:t>
            </a:r>
            <a:r>
              <a:rPr lang="en-US" altLang="zh-TW" sz="4800" dirty="0">
                <a:solidFill>
                  <a:srgbClr val="0070C0"/>
                </a:solidFill>
              </a:rPr>
              <a:t>\B201</a:t>
            </a:r>
            <a:r>
              <a:rPr lang="zh-TW" altLang="en-US" sz="4800" dirty="0">
                <a:solidFill>
                  <a:srgbClr val="0070C0"/>
                </a:solidFill>
              </a:rPr>
              <a:t>資訊管理處</a:t>
            </a:r>
            <a:r>
              <a:rPr lang="en-US" altLang="zh-TW" sz="4800" dirty="0">
                <a:solidFill>
                  <a:srgbClr val="0070C0"/>
                </a:solidFill>
              </a:rPr>
              <a:t>\</a:t>
            </a:r>
            <a:r>
              <a:rPr lang="zh-TW" altLang="en-US" sz="4800" dirty="0">
                <a:solidFill>
                  <a:srgbClr val="0070C0"/>
                </a:solidFill>
              </a:rPr>
              <a:t>學習分享報告</a:t>
            </a:r>
            <a:r>
              <a:rPr lang="en-US" altLang="zh-TW" sz="4800" dirty="0">
                <a:solidFill>
                  <a:srgbClr val="0070C0"/>
                </a:solidFill>
              </a:rPr>
              <a:t>\Git\DEMO</a:t>
            </a:r>
            <a:r>
              <a:rPr lang="zh-TW" altLang="en-US" sz="4800" dirty="0">
                <a:solidFill>
                  <a:srgbClr val="0070C0"/>
                </a:solidFill>
              </a:rPr>
              <a:t>，主要以一個文字檔的內容調整，作為後續展示。</a:t>
            </a:r>
            <a:endParaRPr lang="en-US" altLang="zh-TW" sz="4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63BECED-7975-4EA3-8F4B-677C13C98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351" y="5607250"/>
            <a:ext cx="18309297" cy="421972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9D3206DD-2530-44DB-B896-09B450835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610501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en-US" altLang="zh-TW" sz="4800" dirty="0">
                <a:solidFill>
                  <a:srgbClr val="FF0000"/>
                </a:solidFill>
              </a:rPr>
              <a:t>.</a:t>
            </a:r>
            <a:r>
              <a:rPr lang="en-US" altLang="zh-TW" sz="4800" dirty="0" err="1">
                <a:solidFill>
                  <a:srgbClr val="FF0000"/>
                </a:solidFill>
              </a:rPr>
              <a:t>gitignore</a:t>
            </a:r>
            <a:r>
              <a:rPr lang="zh-TW" altLang="en-US" sz="4800" dirty="0">
                <a:solidFill>
                  <a:srgbClr val="FF0000"/>
                </a:solidFill>
              </a:rPr>
              <a:t> 排除不需</a:t>
            </a:r>
            <a:br>
              <a:rPr lang="en-US" altLang="zh-TW" sz="4800" dirty="0">
                <a:solidFill>
                  <a:srgbClr val="FF0000"/>
                </a:solidFill>
              </a:rPr>
            </a:br>
            <a:r>
              <a:rPr lang="zh-TW" altLang="en-US" sz="4800" dirty="0">
                <a:solidFill>
                  <a:srgbClr val="FF0000"/>
                </a:solidFill>
              </a:rPr>
              <a:t>版控的檔案</a:t>
            </a:r>
            <a:r>
              <a:rPr lang="zh-TW" altLang="en-US" sz="4800" dirty="0">
                <a:solidFill>
                  <a:schemeClr val="tx1"/>
                </a:solidFill>
              </a:rPr>
              <a:t>。已列入常見項目，</a:t>
            </a:r>
            <a:br>
              <a:rPr lang="en-US" altLang="zh-TW" sz="4800" dirty="0">
                <a:solidFill>
                  <a:schemeClr val="tx1"/>
                </a:solidFill>
              </a:rPr>
            </a:br>
            <a:r>
              <a:rPr lang="zh-TW" altLang="en-US" sz="4800" dirty="0">
                <a:solidFill>
                  <a:schemeClr val="tx1"/>
                </a:solidFill>
              </a:rPr>
              <a:t>若有其他檔案或目錄需排除，可</a:t>
            </a:r>
            <a:br>
              <a:rPr lang="en-US" altLang="zh-TW" sz="4800" dirty="0">
                <a:solidFill>
                  <a:schemeClr val="tx1"/>
                </a:solidFill>
              </a:rPr>
            </a:br>
            <a:r>
              <a:rPr lang="zh-TW" altLang="en-US" sz="4800" dirty="0">
                <a:solidFill>
                  <a:schemeClr val="tx1"/>
                </a:solidFill>
              </a:rPr>
              <a:t>自行添加。</a:t>
            </a:r>
            <a:endParaRPr lang="en-US" altLang="zh-TW" sz="4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AC9B62F-4CDF-4F57-BF4C-270E67E0F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0499" y="3143250"/>
            <a:ext cx="11683269" cy="9427068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A367F2E-719F-4D76-9BEC-345A326B034C}"/>
              </a:ext>
            </a:extLst>
          </p:cNvPr>
          <p:cNvSpPr txBox="1"/>
          <p:nvPr/>
        </p:nvSpPr>
        <p:spPr>
          <a:xfrm>
            <a:off x="15428039" y="5139937"/>
            <a:ext cx="351768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Visual studio </a:t>
            </a:r>
            <a:r>
              <a:rPr lang="zh-TW" altLang="en-US" dirty="0">
                <a:solidFill>
                  <a:srgbClr val="FF0000"/>
                </a:solidFill>
              </a:rPr>
              <a:t>個人化檔案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99FF15D-9AD6-4049-B130-5024B00D908A}"/>
              </a:ext>
            </a:extLst>
          </p:cNvPr>
          <p:cNvSpPr txBox="1"/>
          <p:nvPr/>
        </p:nvSpPr>
        <p:spPr>
          <a:xfrm>
            <a:off x="15428039" y="5845789"/>
            <a:ext cx="351768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Visual studio </a:t>
            </a:r>
            <a:r>
              <a:rPr lang="zh-TW" altLang="en-US" dirty="0">
                <a:solidFill>
                  <a:srgbClr val="FF0000"/>
                </a:solidFill>
              </a:rPr>
              <a:t>個人化檔案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EF363F4-5231-42B9-BF05-E14BE8209330}"/>
              </a:ext>
            </a:extLst>
          </p:cNvPr>
          <p:cNvSpPr txBox="1"/>
          <p:nvPr/>
        </p:nvSpPr>
        <p:spPr>
          <a:xfrm>
            <a:off x="15572418" y="6452527"/>
            <a:ext cx="14482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Log </a:t>
            </a:r>
            <a:r>
              <a:rPr lang="zh-TW" altLang="en-US" dirty="0">
                <a:solidFill>
                  <a:srgbClr val="FF0000"/>
                </a:solidFill>
              </a:rPr>
              <a:t>檔案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E4ADA02-96EA-4B1D-8033-63766C848EFD}"/>
              </a:ext>
            </a:extLst>
          </p:cNvPr>
          <p:cNvSpPr txBox="1"/>
          <p:nvPr/>
        </p:nvSpPr>
        <p:spPr>
          <a:xfrm>
            <a:off x="16069723" y="7059265"/>
            <a:ext cx="330914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en-US" altLang="zh-TW" dirty="0">
                <a:solidFill>
                  <a:srgbClr val="FF0000"/>
                </a:solidFill>
              </a:rPr>
              <a:t>Visual studio</a:t>
            </a:r>
            <a:r>
              <a:rPr lang="zh-TW" altLang="en-US" dirty="0">
                <a:solidFill>
                  <a:srgbClr val="FF0000"/>
                </a:solidFill>
              </a:rPr>
              <a:t> 發佈設定檔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75E2684-7E65-4FD9-952F-6CAAF33A53BE}"/>
              </a:ext>
            </a:extLst>
          </p:cNvPr>
          <p:cNvSpPr txBox="1"/>
          <p:nvPr/>
        </p:nvSpPr>
        <p:spPr>
          <a:xfrm>
            <a:off x="15486419" y="4450136"/>
            <a:ext cx="411703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TW" altLang="en-US" dirty="0">
                <a:solidFill>
                  <a:srgbClr val="FF0000"/>
                </a:solidFill>
              </a:rPr>
              <a:t>存放 </a:t>
            </a:r>
            <a:r>
              <a:rPr lang="en-US" altLang="zh-TW" dirty="0">
                <a:solidFill>
                  <a:srgbClr val="FF0000"/>
                </a:solidFill>
              </a:rPr>
              <a:t>Visual studio </a:t>
            </a:r>
            <a:r>
              <a:rPr lang="zh-TW" altLang="en-US" dirty="0">
                <a:solidFill>
                  <a:srgbClr val="FF0000"/>
                </a:solidFill>
              </a:rPr>
              <a:t>編譯後的資訊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93DE94A-C14A-4C52-90E9-643012EC531C}"/>
              </a:ext>
            </a:extLst>
          </p:cNvPr>
          <p:cNvSpPr txBox="1"/>
          <p:nvPr/>
        </p:nvSpPr>
        <p:spPr>
          <a:xfrm>
            <a:off x="16070383" y="9814506"/>
            <a:ext cx="14482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bin</a:t>
            </a:r>
            <a:r>
              <a:rPr lang="zh-TW" altLang="en-US" dirty="0">
                <a:solidFill>
                  <a:srgbClr val="FF0000"/>
                </a:solidFill>
              </a:rPr>
              <a:t>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CB1FAF2A-E1A2-4526-A086-0EFDE8A05BAE}"/>
              </a:ext>
            </a:extLst>
          </p:cNvPr>
          <p:cNvSpPr txBox="1"/>
          <p:nvPr/>
        </p:nvSpPr>
        <p:spPr>
          <a:xfrm>
            <a:off x="16089216" y="10488290"/>
            <a:ext cx="14482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obj</a:t>
            </a:r>
            <a:r>
              <a:rPr lang="zh-TW" altLang="en-US" dirty="0">
                <a:solidFill>
                  <a:srgbClr val="FF0000"/>
                </a:solidFill>
              </a:rPr>
              <a:t>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E8E3CAD4-0C6D-4CAD-AD1A-1D419780620E}"/>
              </a:ext>
            </a:extLst>
          </p:cNvPr>
          <p:cNvSpPr txBox="1"/>
          <p:nvPr/>
        </p:nvSpPr>
        <p:spPr>
          <a:xfrm>
            <a:off x="16820807" y="7765117"/>
            <a:ext cx="212492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dirty="0">
                <a:solidFill>
                  <a:srgbClr val="FF0000"/>
                </a:solidFill>
              </a:rPr>
              <a:t>發佈目錄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92FB538-5653-46A1-B302-17B6AE42A72C}"/>
              </a:ext>
            </a:extLst>
          </p:cNvPr>
          <p:cNvSpPr txBox="1"/>
          <p:nvPr/>
        </p:nvSpPr>
        <p:spPr>
          <a:xfrm>
            <a:off x="16024490" y="9120654"/>
            <a:ext cx="163786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dirty="0">
                <a:solidFill>
                  <a:srgbClr val="FF0000"/>
                </a:solidFill>
              </a:rPr>
              <a:t>編譯目錄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A5F742A9-3736-4D9E-AFF6-D9593979F70F}"/>
              </a:ext>
            </a:extLst>
          </p:cNvPr>
          <p:cNvSpPr txBox="1"/>
          <p:nvPr/>
        </p:nvSpPr>
        <p:spPr>
          <a:xfrm>
            <a:off x="16120742" y="11129698"/>
            <a:ext cx="14482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log</a:t>
            </a:r>
            <a:r>
              <a:rPr lang="zh-TW" altLang="en-US" dirty="0">
                <a:solidFill>
                  <a:srgbClr val="FF0000"/>
                </a:solidFill>
              </a:rPr>
              <a:t>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DF58C6D0-86CB-432A-8FE7-538535A2D483}"/>
              </a:ext>
            </a:extLst>
          </p:cNvPr>
          <p:cNvSpPr txBox="1"/>
          <p:nvPr/>
        </p:nvSpPr>
        <p:spPr>
          <a:xfrm>
            <a:off x="17235009" y="8318381"/>
            <a:ext cx="163786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en-US" altLang="zh-TW" dirty="0">
                <a:solidFill>
                  <a:srgbClr val="FF0000"/>
                </a:solidFill>
              </a:rPr>
              <a:t>NuGet</a:t>
            </a:r>
            <a:r>
              <a:rPr lang="zh-TW" altLang="en-US" dirty="0">
                <a:solidFill>
                  <a:srgbClr val="FF0000"/>
                </a:solidFill>
              </a:rPr>
              <a:t>參照元件目錄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Microsoft JhengHei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8D2C3E70-A55C-48C8-85FF-AA5D2F337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371704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9345934" y="5111730"/>
            <a:ext cx="2326569" cy="2990489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9123196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7666931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4348729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892464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534604" y="8323373"/>
            <a:ext cx="19956932" cy="535191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726358" y="7822331"/>
            <a:ext cx="2877273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6981142" y="7822335"/>
            <a:ext cx="5760000" cy="147423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4150134" y="7822335"/>
            <a:ext cx="6294911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zh-TW" altLang="en-US" sz="440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功能分支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4F529F-73A8-4334-85A4-E8DD6ECF867E}"/>
              </a:ext>
            </a:extLst>
          </p:cNvPr>
          <p:cNvSpPr/>
          <p:nvPr/>
        </p:nvSpPr>
        <p:spPr>
          <a:xfrm>
            <a:off x="21751284" y="7565040"/>
            <a:ext cx="1958134" cy="1760105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545069" y="8159471"/>
            <a:ext cx="803778" cy="818490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707565" y="5725201"/>
            <a:ext cx="2141613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瀏覽倉庫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932044" y="10876251"/>
            <a:ext cx="358271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建立個人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token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4491392" y="5725201"/>
            <a:ext cx="540212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建立倉庫與</a:t>
            </a:r>
            <a:r>
              <a:rPr lang="en-US" altLang="zh-TW" sz="4000" dirty="0"/>
              <a:t>master</a:t>
            </a:r>
            <a:r>
              <a:rPr lang="zh-TW" altLang="en-US" sz="4000" dirty="0"/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7525645" y="10876251"/>
            <a:ext cx="194444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6337097" y="4011327"/>
            <a:ext cx="601767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7169259" y="5027705"/>
            <a:ext cx="2326569" cy="2990489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6153160" y="8979394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4696895" y="6458558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11777551" y="5523597"/>
            <a:ext cx="561051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feature/hotfix</a:t>
            </a:r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3424695" y="10674647"/>
            <a:ext cx="4206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6598637" y="3999328"/>
            <a:ext cx="215443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34" name="標題 1">
            <a:extLst>
              <a:ext uri="{FF2B5EF4-FFF2-40B4-BE49-F238E27FC236}">
                <a16:creationId xmlns:a16="http://schemas.microsoft.com/office/drawing/2014/main" id="{498F4CCA-ECF3-4887-9630-285E1C9B3194}"/>
              </a:ext>
            </a:extLst>
          </p:cNvPr>
          <p:cNvSpPr txBox="1">
            <a:spLocks/>
          </p:cNvSpPr>
          <p:nvPr/>
        </p:nvSpPr>
        <p:spPr>
          <a:xfrm>
            <a:off x="1036040" y="609029"/>
            <a:ext cx="16308064" cy="16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90000" lnSpcReduction="10000"/>
          </a:bodyPr>
          <a:lstStyle>
            <a:lvl1pPr marL="0" marR="0" indent="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0" marR="0" indent="22860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0" marR="0" indent="457206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0" marR="0" indent="685809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0" marR="0" indent="914411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0" marR="0" indent="1143014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marL="0" marR="0" indent="1371617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marL="0" marR="0" indent="160022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marL="0" marR="0" indent="182882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>
            <a:pPr hangingPunct="1"/>
            <a:r>
              <a:rPr lang="zh-TW" altLang="en-US"/>
              <a:t>情境</a:t>
            </a:r>
            <a:r>
              <a:rPr lang="en-US" altLang="zh-TW"/>
              <a:t>Demo-</a:t>
            </a:r>
            <a:r>
              <a:rPr lang="zh-TW" altLang="en-US"/>
              <a:t>倉庫</a:t>
            </a:r>
            <a:r>
              <a:rPr lang="en-US" altLang="zh-TW"/>
              <a:t>&amp;</a:t>
            </a:r>
            <a:r>
              <a:rPr lang="zh-TW" altLang="en-US"/>
              <a:t>長期分支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80814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4325815"/>
            <a:ext cx="20920400" cy="7965156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6000" dirty="0">
                <a:solidFill>
                  <a:srgbClr val="0070C0"/>
                </a:solidFill>
              </a:rPr>
              <a:t>建立倉庫時，初次</a:t>
            </a:r>
            <a:r>
              <a:rPr lang="en-US" altLang="zh-TW" sz="6000" dirty="0">
                <a:solidFill>
                  <a:srgbClr val="0070C0"/>
                </a:solidFill>
              </a:rPr>
              <a:t>clone</a:t>
            </a:r>
            <a:r>
              <a:rPr lang="zh-TW" altLang="en-US" sz="6000" dirty="0">
                <a:solidFill>
                  <a:srgbClr val="0070C0"/>
                </a:solidFill>
              </a:rPr>
              <a:t>下來，即建立長期主要分支 </a:t>
            </a:r>
            <a:r>
              <a:rPr lang="en-US" altLang="zh-TW" sz="6000" dirty="0">
                <a:solidFill>
                  <a:srgbClr val="0070C0"/>
                </a:solidFill>
              </a:rPr>
              <a:t>master</a:t>
            </a:r>
            <a:r>
              <a:rPr lang="zh-TW" altLang="en-US" sz="6000" dirty="0">
                <a:solidFill>
                  <a:srgbClr val="0070C0"/>
                </a:solidFill>
              </a:rPr>
              <a:t>。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1143000" indent="-1143000">
              <a:buFont typeface="+mj-lt"/>
              <a:buAutoNum type="arabicPeriod"/>
            </a:pPr>
            <a:r>
              <a:rPr lang="zh-TW" altLang="en-US" sz="6000" dirty="0">
                <a:solidFill>
                  <a:srgbClr val="0070C0"/>
                </a:solidFill>
              </a:rPr>
              <a:t>從</a:t>
            </a:r>
            <a:r>
              <a:rPr lang="en-US" altLang="zh-TW" sz="6000" dirty="0">
                <a:solidFill>
                  <a:srgbClr val="0070C0"/>
                </a:solidFill>
              </a:rPr>
              <a:t>master</a:t>
            </a:r>
            <a:r>
              <a:rPr lang="zh-TW" altLang="en-US" sz="6000" dirty="0">
                <a:solidFill>
                  <a:srgbClr val="0070C0"/>
                </a:solidFill>
              </a:rPr>
              <a:t>建立</a:t>
            </a:r>
            <a:r>
              <a:rPr lang="en-US" altLang="zh-TW" sz="6000" dirty="0">
                <a:solidFill>
                  <a:srgbClr val="0070C0"/>
                </a:solidFill>
              </a:rPr>
              <a:t>tag</a:t>
            </a:r>
            <a:r>
              <a:rPr lang="zh-TW" altLang="en-US" sz="6000" dirty="0">
                <a:solidFill>
                  <a:srgbClr val="0070C0"/>
                </a:solidFill>
              </a:rPr>
              <a:t>，</a:t>
            </a:r>
            <a:r>
              <a:rPr lang="en-US" altLang="zh-TW" sz="6000" dirty="0">
                <a:solidFill>
                  <a:srgbClr val="0070C0"/>
                </a:solidFill>
              </a:rPr>
              <a:t>tag</a:t>
            </a:r>
            <a:r>
              <a:rPr lang="zh-TW" altLang="en-US" sz="6000" dirty="0">
                <a:solidFill>
                  <a:srgbClr val="0070C0"/>
                </a:solidFill>
              </a:rPr>
              <a:t>可視為一個不會移動的分支，只會指向一個特定的</a:t>
            </a:r>
            <a:r>
              <a:rPr lang="en-US" altLang="zh-TW" sz="6000" dirty="0">
                <a:solidFill>
                  <a:srgbClr val="0070C0"/>
                </a:solidFill>
              </a:rPr>
              <a:t>commit</a:t>
            </a:r>
            <a:r>
              <a:rPr lang="zh-TW" altLang="en-US" sz="6000" dirty="0">
                <a:solidFill>
                  <a:srgbClr val="0070C0"/>
                </a:solidFill>
              </a:rPr>
              <a:t>物件。</a:t>
            </a:r>
          </a:p>
          <a:p>
            <a:pPr marL="1143000" indent="-1143000">
              <a:buFont typeface="+mj-lt"/>
              <a:buAutoNum type="arabicPeriod"/>
            </a:pPr>
            <a:r>
              <a:rPr lang="zh-TW" altLang="en-US" sz="6000" dirty="0">
                <a:solidFill>
                  <a:srgbClr val="0070C0"/>
                </a:solidFill>
              </a:rPr>
              <a:t>從</a:t>
            </a:r>
            <a:r>
              <a:rPr lang="en-US" altLang="zh-TW" sz="6000" dirty="0">
                <a:solidFill>
                  <a:srgbClr val="0070C0"/>
                </a:solidFill>
              </a:rPr>
              <a:t>tag</a:t>
            </a:r>
            <a:r>
              <a:rPr lang="zh-TW" altLang="en-US" sz="6000" dirty="0">
                <a:solidFill>
                  <a:srgbClr val="0070C0"/>
                </a:solidFill>
              </a:rPr>
              <a:t>建立長期主要分支 </a:t>
            </a:r>
            <a:r>
              <a:rPr lang="en-US" altLang="zh-TW" sz="6000" dirty="0">
                <a:solidFill>
                  <a:srgbClr val="0070C0"/>
                </a:solidFill>
              </a:rPr>
              <a:t>develop</a:t>
            </a:r>
            <a:r>
              <a:rPr lang="zh-TW" altLang="en-US" sz="6000" dirty="0">
                <a:solidFill>
                  <a:srgbClr val="0070C0"/>
                </a:solidFill>
              </a:rPr>
              <a:t> 、 </a:t>
            </a:r>
            <a:r>
              <a:rPr lang="en-US" altLang="zh-TW" sz="6000" dirty="0">
                <a:solidFill>
                  <a:srgbClr val="0070C0"/>
                </a:solidFill>
              </a:rPr>
              <a:t>stage</a:t>
            </a:r>
            <a:r>
              <a:rPr lang="zh-TW" altLang="en-US" sz="6000" dirty="0">
                <a:solidFill>
                  <a:srgbClr val="0070C0"/>
                </a:solidFill>
              </a:rPr>
              <a:t>。</a:t>
            </a:r>
            <a:br>
              <a:rPr lang="en-US" altLang="zh-TW" sz="6000" dirty="0">
                <a:solidFill>
                  <a:srgbClr val="0070C0"/>
                </a:solidFill>
              </a:rPr>
            </a:br>
            <a:r>
              <a:rPr lang="en-US" altLang="zh-TW" sz="6000" dirty="0">
                <a:solidFill>
                  <a:srgbClr val="FF0000"/>
                </a:solidFill>
              </a:rPr>
              <a:t>(</a:t>
            </a:r>
            <a:r>
              <a:rPr lang="zh-TW" altLang="en-US" sz="6000" dirty="0">
                <a:solidFill>
                  <a:srgbClr val="FF0000"/>
                </a:solidFill>
              </a:rPr>
              <a:t>長期主要分支 </a:t>
            </a:r>
            <a:r>
              <a:rPr lang="en-US" altLang="zh-TW" sz="6000" dirty="0">
                <a:solidFill>
                  <a:srgbClr val="FF0000"/>
                </a:solidFill>
              </a:rPr>
              <a:t>develop</a:t>
            </a:r>
            <a:r>
              <a:rPr lang="zh-TW" altLang="en-US" sz="6000" dirty="0">
                <a:solidFill>
                  <a:srgbClr val="FF0000"/>
                </a:solidFill>
              </a:rPr>
              <a:t> 、</a:t>
            </a:r>
            <a:r>
              <a:rPr lang="en-US" altLang="zh-TW" sz="6000" dirty="0">
                <a:solidFill>
                  <a:srgbClr val="FF0000"/>
                </a:solidFill>
              </a:rPr>
              <a:t>stage</a:t>
            </a:r>
            <a:r>
              <a:rPr lang="zh-TW" altLang="en-US" sz="6000" dirty="0">
                <a:solidFill>
                  <a:srgbClr val="FF0000"/>
                </a:solidFill>
              </a:rPr>
              <a:t> 、</a:t>
            </a:r>
            <a:r>
              <a:rPr lang="en-US" altLang="zh-TW" sz="6000" dirty="0">
                <a:solidFill>
                  <a:srgbClr val="FF0000"/>
                </a:solidFill>
              </a:rPr>
              <a:t>master</a:t>
            </a:r>
            <a:r>
              <a:rPr lang="zh-TW" altLang="en-US" sz="6000" dirty="0">
                <a:solidFill>
                  <a:srgbClr val="FF0000"/>
                </a:solidFill>
              </a:rPr>
              <a:t>不能直接修改。</a:t>
            </a:r>
            <a:r>
              <a:rPr lang="en-US" altLang="zh-TW" sz="6000" dirty="0">
                <a:solidFill>
                  <a:srgbClr val="FF0000"/>
                </a:solidFill>
              </a:rPr>
              <a:t>)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56D27F91-293D-47D0-AD05-BDD4048B6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</p:spTree>
    <p:extLst>
      <p:ext uri="{BB962C8B-B14F-4D97-AF65-F5344CB8AC3E}">
        <p14:creationId xmlns:p14="http://schemas.microsoft.com/office/powerpoint/2010/main" val="514905388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將個人</a:t>
            </a:r>
            <a:r>
              <a:rPr lang="en-US" altLang="zh-TW" sz="4800" dirty="0">
                <a:solidFill>
                  <a:srgbClr val="0070C0"/>
                </a:solidFill>
              </a:rPr>
              <a:t>token</a:t>
            </a:r>
            <a:r>
              <a:rPr lang="zh-TW" altLang="en-US" sz="4800" dirty="0">
                <a:solidFill>
                  <a:srgbClr val="0070C0"/>
                </a:solidFill>
              </a:rPr>
              <a:t>併入空倉庫網址，於</a:t>
            </a:r>
            <a:r>
              <a:rPr lang="en-US" altLang="zh-TW" sz="4800" dirty="0" err="1">
                <a:solidFill>
                  <a:srgbClr val="0070C0"/>
                </a:solidFill>
              </a:rPr>
              <a:t>Sourcetree</a:t>
            </a:r>
            <a:r>
              <a:rPr lang="zh-TW" altLang="en-US" sz="4800" dirty="0">
                <a:solidFill>
                  <a:srgbClr val="0070C0"/>
                </a:solidFill>
              </a:rPr>
              <a:t>輸入網址後，按下</a:t>
            </a:r>
            <a:r>
              <a:rPr lang="en-US" altLang="zh-TW" sz="4800" dirty="0">
                <a:solidFill>
                  <a:srgbClr val="0070C0"/>
                </a:solidFill>
              </a:rPr>
              <a:t>clone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r>
              <a:rPr lang="en-US" altLang="zh-TW" sz="4800" dirty="0">
                <a:solidFill>
                  <a:srgbClr val="0070C0"/>
                </a:solidFill>
              </a:rPr>
              <a:t>(https://</a:t>
            </a:r>
            <a:r>
              <a:rPr lang="en-US" altLang="zh-TW" sz="4800" dirty="0">
                <a:solidFill>
                  <a:srgbClr val="0070C0"/>
                </a:solidFill>
                <a:highlight>
                  <a:srgbClr val="FFFF00"/>
                </a:highlight>
              </a:rPr>
              <a:t>894a8ca93a1c4db9a99a37c2d2ef8ff3596de2a3</a:t>
            </a:r>
            <a:r>
              <a:rPr lang="en-US" altLang="zh-TW" sz="4800" dirty="0">
                <a:solidFill>
                  <a:srgbClr val="FF0000"/>
                </a:solidFill>
              </a:rPr>
              <a:t>@</a:t>
            </a:r>
            <a:r>
              <a:rPr lang="en-US" altLang="zh-TW" sz="4800" dirty="0">
                <a:solidFill>
                  <a:srgbClr val="0070C0"/>
                </a:solidFill>
              </a:rPr>
              <a:t>git.dataexpress.com.tw/OSS2/DEMO.git)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0703796-2F3B-435B-922D-8EC9DC2EA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492" y="6137232"/>
            <a:ext cx="9508513" cy="631661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87089FD-696F-4B3A-BE4C-EFBAB9A7BE07}"/>
              </a:ext>
            </a:extLst>
          </p:cNvPr>
          <p:cNvSpPr txBox="1"/>
          <p:nvPr/>
        </p:nvSpPr>
        <p:spPr>
          <a:xfrm>
            <a:off x="9226002" y="8427584"/>
            <a:ext cx="82073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複製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27D1733-1F30-4071-B3B5-D1F02792B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814" y="5133539"/>
            <a:ext cx="7737231" cy="7513734"/>
          </a:xfrm>
          <a:prstGeom prst="rect">
            <a:avLst/>
          </a:prstGeom>
        </p:spPr>
      </p:pic>
      <p:sp>
        <p:nvSpPr>
          <p:cNvPr id="7" name="箭號: 向右 6">
            <a:extLst>
              <a:ext uri="{FF2B5EF4-FFF2-40B4-BE49-F238E27FC236}">
                <a16:creationId xmlns:a16="http://schemas.microsoft.com/office/drawing/2014/main" id="{779C3171-200B-4E3A-A18B-022E19D276B6}"/>
              </a:ext>
            </a:extLst>
          </p:cNvPr>
          <p:cNvSpPr/>
          <p:nvPr/>
        </p:nvSpPr>
        <p:spPr>
          <a:xfrm>
            <a:off x="12573000" y="7717110"/>
            <a:ext cx="808892" cy="1954428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9BCC1F4D-245D-4636-B48A-BDFC60505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</p:spTree>
    <p:extLst>
      <p:ext uri="{BB962C8B-B14F-4D97-AF65-F5344CB8AC3E}">
        <p14:creationId xmlns:p14="http://schemas.microsoft.com/office/powerpoint/2010/main" val="152852253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複製</a:t>
            </a:r>
            <a:r>
              <a:rPr lang="en-US" altLang="zh-TW" sz="4800" dirty="0">
                <a:solidFill>
                  <a:srgbClr val="0070C0"/>
                </a:solidFill>
              </a:rPr>
              <a:t>demo</a:t>
            </a:r>
            <a:r>
              <a:rPr lang="zh-TW" altLang="en-US" sz="4800" dirty="0">
                <a:solidFill>
                  <a:srgbClr val="0070C0"/>
                </a:solidFill>
              </a:rPr>
              <a:t>專案</a:t>
            </a:r>
            <a:r>
              <a:rPr lang="en-US" altLang="zh-TW" sz="4800" dirty="0">
                <a:solidFill>
                  <a:srgbClr val="0070C0"/>
                </a:solidFill>
              </a:rPr>
              <a:t>-</a:t>
            </a:r>
            <a:r>
              <a:rPr lang="zh-TW" altLang="en-US" sz="4800" dirty="0">
                <a:solidFill>
                  <a:srgbClr val="0070C0"/>
                </a:solidFill>
              </a:rPr>
              <a:t>路徑 </a:t>
            </a:r>
            <a:r>
              <a:rPr lang="en-US" altLang="zh-TW" sz="4800" dirty="0">
                <a:solidFill>
                  <a:srgbClr val="0070C0"/>
                </a:solidFill>
              </a:rPr>
              <a:t>\\BackOffice\B201</a:t>
            </a:r>
            <a:r>
              <a:rPr lang="zh-TW" altLang="en-US" sz="4800" dirty="0">
                <a:solidFill>
                  <a:srgbClr val="0070C0"/>
                </a:solidFill>
              </a:rPr>
              <a:t>資訊管理處</a:t>
            </a:r>
            <a:r>
              <a:rPr lang="en-US" altLang="zh-TW" sz="4800" dirty="0">
                <a:solidFill>
                  <a:srgbClr val="0070C0"/>
                </a:solidFill>
              </a:rPr>
              <a:t>\B201</a:t>
            </a:r>
            <a:r>
              <a:rPr lang="zh-TW" altLang="en-US" sz="4800" dirty="0">
                <a:solidFill>
                  <a:srgbClr val="0070C0"/>
                </a:solidFill>
              </a:rPr>
              <a:t>資訊管理處</a:t>
            </a:r>
            <a:r>
              <a:rPr lang="en-US" altLang="zh-TW" sz="4800" dirty="0">
                <a:solidFill>
                  <a:srgbClr val="0070C0"/>
                </a:solidFill>
              </a:rPr>
              <a:t>\</a:t>
            </a:r>
            <a:r>
              <a:rPr lang="zh-TW" altLang="en-US" sz="4800" dirty="0">
                <a:solidFill>
                  <a:srgbClr val="0070C0"/>
                </a:solidFill>
              </a:rPr>
              <a:t>學習分享報告</a:t>
            </a:r>
            <a:r>
              <a:rPr lang="en-US" altLang="zh-TW" sz="4800" dirty="0">
                <a:solidFill>
                  <a:srgbClr val="0070C0"/>
                </a:solidFill>
              </a:rPr>
              <a:t>\Git\DEMO\</a:t>
            </a:r>
            <a:r>
              <a:rPr lang="zh-TW" altLang="en-US" sz="4800" dirty="0">
                <a:solidFill>
                  <a:srgbClr val="0070C0"/>
                </a:solidFill>
              </a:rPr>
              <a:t>*</a:t>
            </a:r>
            <a:r>
              <a:rPr lang="en-US" altLang="zh-TW" sz="4800" dirty="0">
                <a:solidFill>
                  <a:srgbClr val="0070C0"/>
                </a:solidFill>
              </a:rPr>
              <a:t>.* </a:t>
            </a:r>
            <a:r>
              <a:rPr lang="zh-TW" altLang="en-US" sz="4800" dirty="0">
                <a:solidFill>
                  <a:srgbClr val="0070C0"/>
                </a:solidFill>
              </a:rPr>
              <a:t>至本機路徑 </a:t>
            </a:r>
            <a:r>
              <a:rPr lang="en-US" altLang="zh-TW" sz="4800" dirty="0">
                <a:solidFill>
                  <a:srgbClr val="0070C0"/>
                </a:solidFill>
              </a:rPr>
              <a:t>C:\Git\DEMO</a:t>
            </a:r>
            <a:r>
              <a:rPr lang="zh-TW" altLang="en-US" sz="4800" dirty="0">
                <a:solidFill>
                  <a:srgbClr val="0070C0"/>
                </a:solidFill>
              </a:rPr>
              <a:t>，於</a:t>
            </a:r>
            <a:r>
              <a:rPr lang="en-US" altLang="zh-TW" sz="4800" dirty="0" err="1">
                <a:solidFill>
                  <a:srgbClr val="0070C0"/>
                </a:solidFill>
              </a:rPr>
              <a:t>Sourcetree</a:t>
            </a:r>
            <a:r>
              <a:rPr lang="zh-TW" altLang="en-US" sz="4800" dirty="0">
                <a:solidFill>
                  <a:srgbClr val="0070C0"/>
                </a:solidFill>
              </a:rPr>
              <a:t>顯示未加入的檔案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D3F187-4F6B-4F28-AD4C-62BEBCBBF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57" y="7888804"/>
            <a:ext cx="7770701" cy="2398365"/>
          </a:xfrm>
          <a:prstGeom prst="rect">
            <a:avLst/>
          </a:prstGeom>
        </p:spPr>
      </p:pic>
      <p:sp>
        <p:nvSpPr>
          <p:cNvPr id="11" name="箭號: 向右 10">
            <a:extLst>
              <a:ext uri="{FF2B5EF4-FFF2-40B4-BE49-F238E27FC236}">
                <a16:creationId xmlns:a16="http://schemas.microsoft.com/office/drawing/2014/main" id="{7C2403B1-C3FC-49DF-BF17-FF80A5C36CEA}"/>
              </a:ext>
            </a:extLst>
          </p:cNvPr>
          <p:cNvSpPr/>
          <p:nvPr/>
        </p:nvSpPr>
        <p:spPr>
          <a:xfrm>
            <a:off x="8714283" y="8370614"/>
            <a:ext cx="703385" cy="1354015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7" name="圖片 26">
            <a:extLst>
              <a:ext uri="{FF2B5EF4-FFF2-40B4-BE49-F238E27FC236}">
                <a16:creationId xmlns:a16="http://schemas.microsoft.com/office/drawing/2014/main" id="{7B5ADEA2-9899-4A46-B41F-FF9667362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0197" y="5293397"/>
            <a:ext cx="13803846" cy="7297188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A42EF332-A897-4350-89B7-2C9062394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</p:spTree>
    <p:extLst>
      <p:ext uri="{BB962C8B-B14F-4D97-AF65-F5344CB8AC3E}">
        <p14:creationId xmlns:p14="http://schemas.microsoft.com/office/powerpoint/2010/main" val="2990366153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按下</a:t>
            </a:r>
            <a:r>
              <a:rPr lang="en-US" altLang="zh-TW" sz="4800" dirty="0">
                <a:solidFill>
                  <a:srgbClr val="0070C0"/>
                </a:solidFill>
              </a:rPr>
              <a:t>Stage All</a:t>
            </a:r>
            <a:r>
              <a:rPr lang="zh-TW" altLang="en-US" sz="4800" dirty="0">
                <a:solidFill>
                  <a:srgbClr val="0070C0"/>
                </a:solidFill>
              </a:rPr>
              <a:t>加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入所有檔案，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填寫註解後按下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commit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50B139C-B1F0-4B05-B7D8-616FC1376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078" y="3143250"/>
            <a:ext cx="15964662" cy="850432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74D4DD7-D3D1-4D89-BA21-A53F02B36E02}"/>
              </a:ext>
            </a:extLst>
          </p:cNvPr>
          <p:cNvSpPr/>
          <p:nvPr/>
        </p:nvSpPr>
        <p:spPr>
          <a:xfrm>
            <a:off x="14942601" y="7198445"/>
            <a:ext cx="798843" cy="1055077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BA667A-CCEC-402A-ACB6-32CB30A8142D}"/>
              </a:ext>
            </a:extLst>
          </p:cNvPr>
          <p:cNvSpPr/>
          <p:nvPr/>
        </p:nvSpPr>
        <p:spPr>
          <a:xfrm>
            <a:off x="10386688" y="10579775"/>
            <a:ext cx="1531358" cy="475117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E25257-33FC-4113-87BF-7557FDD7E227}"/>
              </a:ext>
            </a:extLst>
          </p:cNvPr>
          <p:cNvSpPr/>
          <p:nvPr/>
        </p:nvSpPr>
        <p:spPr>
          <a:xfrm>
            <a:off x="22284984" y="11207624"/>
            <a:ext cx="1531358" cy="475117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98452864-2F52-402F-AE22-DDD1DECDB1DD}"/>
              </a:ext>
            </a:extLst>
          </p:cNvPr>
          <p:cNvSpPr txBox="1"/>
          <p:nvPr/>
        </p:nvSpPr>
        <p:spPr>
          <a:xfrm>
            <a:off x="11623297" y="5885347"/>
            <a:ext cx="170151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加入的檔案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D4D1EA8-21A1-4FC2-B68D-76FEC9EF531F}"/>
              </a:ext>
            </a:extLst>
          </p:cNvPr>
          <p:cNvSpPr txBox="1"/>
          <p:nvPr/>
        </p:nvSpPr>
        <p:spPr>
          <a:xfrm>
            <a:off x="14451836" y="7720043"/>
            <a:ext cx="407163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504C7121-20F5-4E62-8C7F-7C828CF2AD11}"/>
              </a:ext>
            </a:extLst>
          </p:cNvPr>
          <p:cNvSpPr txBox="1"/>
          <p:nvPr/>
        </p:nvSpPr>
        <p:spPr>
          <a:xfrm>
            <a:off x="9756744" y="10535685"/>
            <a:ext cx="407163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B0B0969E-C3F9-4A38-B18F-5F995B51A5BA}"/>
              </a:ext>
            </a:extLst>
          </p:cNvPr>
          <p:cNvSpPr txBox="1"/>
          <p:nvPr/>
        </p:nvSpPr>
        <p:spPr>
          <a:xfrm>
            <a:off x="22192248" y="10638975"/>
            <a:ext cx="407163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800" dirty="0">
                <a:solidFill>
                  <a:srgbClr val="FF0000"/>
                </a:solidFill>
              </a:rPr>
              <a:t>3</a:t>
            </a:r>
            <a:r>
              <a:rPr kumimoji="0" lang="en-US" altLang="zh-TW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D8117DC1-6E60-4D89-824F-A01C49C12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</p:spTree>
    <p:extLst>
      <p:ext uri="{BB962C8B-B14F-4D97-AF65-F5344CB8AC3E}">
        <p14:creationId xmlns:p14="http://schemas.microsoft.com/office/powerpoint/2010/main" val="173155789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0B1039-DEA3-413F-8779-F5ADD39B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Why Git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3755394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即完成建立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長期分支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5BBCA63-6043-4B0E-8F70-9E41F9E3D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793" y="3143250"/>
            <a:ext cx="15771436" cy="8198827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4C05D647-C8EA-4B1B-B873-68C791B0B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</p:spTree>
    <p:extLst>
      <p:ext uri="{BB962C8B-B14F-4D97-AF65-F5344CB8AC3E}">
        <p14:creationId xmlns:p14="http://schemas.microsoft.com/office/powerpoint/2010/main" val="251450561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至遠端</a:t>
            </a:r>
            <a:r>
              <a:rPr lang="en-US" altLang="zh-TW" sz="4800" dirty="0">
                <a:solidFill>
                  <a:srgbClr val="0070C0"/>
                </a:solidFill>
              </a:rPr>
              <a:t> Server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0D22560-4A03-46A2-B19C-EF9FFECAF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07" y="4710524"/>
            <a:ext cx="12178936" cy="6174354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7B7497F-E159-4ADE-B489-2238CDA7F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0132" y="4710524"/>
            <a:ext cx="9809524" cy="5733333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id="{1861DA16-C357-4411-85D9-575270CF966B}"/>
              </a:ext>
            </a:extLst>
          </p:cNvPr>
          <p:cNvSpPr/>
          <p:nvPr/>
        </p:nvSpPr>
        <p:spPr>
          <a:xfrm>
            <a:off x="13030203" y="6858000"/>
            <a:ext cx="720969" cy="1143000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DF7B42DE-998E-44BE-AC6B-BC74D66A0AEB}"/>
              </a:ext>
            </a:extLst>
          </p:cNvPr>
          <p:cNvSpPr txBox="1">
            <a:spLocks/>
          </p:cNvSpPr>
          <p:nvPr/>
        </p:nvSpPr>
        <p:spPr>
          <a:xfrm>
            <a:off x="1036040" y="609029"/>
            <a:ext cx="16308064" cy="16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90000" lnSpcReduction="10000"/>
          </a:bodyPr>
          <a:lstStyle>
            <a:lvl1pPr marL="0" marR="0" indent="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0" marR="0" indent="22860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0" marR="0" indent="457206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0" marR="0" indent="685809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0" marR="0" indent="914411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0" marR="0" indent="1143014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marL="0" marR="0" indent="1371617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marL="0" marR="0" indent="1600220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marL="0" marR="0" indent="1828823" algn="ctr" defTabSz="825512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1" i="0" u="none" strike="noStrike" cap="none" spc="0" baseline="0">
                <a:solidFill>
                  <a:srgbClr val="000000"/>
                </a:solidFill>
                <a:uFillTx/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>
            <a:pPr hangingPunct="1"/>
            <a:r>
              <a:rPr lang="zh-TW" altLang="en-US"/>
              <a:t>情境</a:t>
            </a:r>
            <a:r>
              <a:rPr lang="en-US" altLang="zh-TW"/>
              <a:t>Demo-</a:t>
            </a:r>
            <a:r>
              <a:rPr lang="zh-TW" altLang="en-US"/>
              <a:t>倉庫</a:t>
            </a:r>
            <a:r>
              <a:rPr lang="en-US" altLang="zh-TW"/>
              <a:t>&amp;</a:t>
            </a:r>
            <a:r>
              <a:rPr lang="zh-TW" altLang="en-US"/>
              <a:t>長期分支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12598314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從</a:t>
            </a: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建立</a:t>
            </a:r>
            <a:r>
              <a:rPr lang="en-US" altLang="zh-TW" sz="4800" dirty="0">
                <a:solidFill>
                  <a:srgbClr val="0070C0"/>
                </a:solidFill>
              </a:rPr>
              <a:t>tag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，並同步推到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遠端</a:t>
            </a:r>
            <a:r>
              <a:rPr lang="en-US" altLang="zh-TW" sz="4800" dirty="0">
                <a:solidFill>
                  <a:srgbClr val="0070C0"/>
                </a:solidFill>
              </a:rPr>
              <a:t> Server</a:t>
            </a:r>
            <a:endParaRPr lang="en-US" altLang="zh-TW" sz="6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D364806-BAC8-42A2-A4B2-B9CE880B3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411" y="3143250"/>
            <a:ext cx="16114377" cy="822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9546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查看特定</a:t>
            </a:r>
            <a:r>
              <a:rPr lang="en-US" altLang="zh-TW" sz="4800" dirty="0">
                <a:solidFill>
                  <a:srgbClr val="0070C0"/>
                </a:solidFill>
              </a:rPr>
              <a:t>tag</a:t>
            </a:r>
            <a:r>
              <a:rPr lang="zh-TW" altLang="en-US" sz="4800" dirty="0">
                <a:solidFill>
                  <a:srgbClr val="0070C0"/>
                </a:solidFill>
              </a:rPr>
              <a:t>內容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，包含貼標者、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日期等</a:t>
            </a:r>
            <a:r>
              <a:rPr lang="en-US" altLang="zh-TW" sz="4800" dirty="0">
                <a:solidFill>
                  <a:srgbClr val="0070C0"/>
                </a:solidFill>
              </a:rPr>
              <a:t>…</a:t>
            </a:r>
            <a:r>
              <a:rPr lang="zh-TW" altLang="en-US" sz="4800" dirty="0">
                <a:solidFill>
                  <a:srgbClr val="0070C0"/>
                </a:solidFill>
              </a:rPr>
              <a:t>，指令：</a:t>
            </a:r>
            <a:br>
              <a:rPr lang="en-US" altLang="zh-TW" sz="4800" dirty="0">
                <a:solidFill>
                  <a:srgbClr val="0070C0"/>
                </a:solidFill>
              </a:rPr>
            </a:b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chemeClr val="bg1"/>
                </a:solidFill>
                <a:highlight>
                  <a:srgbClr val="000000"/>
                </a:highlight>
              </a:rPr>
              <a:t>$ git show v1.0</a:t>
            </a:r>
            <a:r>
              <a:rPr lang="en-US" altLang="zh-TW" sz="4800" dirty="0">
                <a:solidFill>
                  <a:schemeClr val="bg1"/>
                </a:solidFill>
              </a:rPr>
              <a:t> </a:t>
            </a:r>
            <a:endParaRPr lang="en-US" altLang="zh-TW" sz="6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3FA7125-4A0E-4CC3-8E8E-58C5502D6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297" y="3143250"/>
            <a:ext cx="16227721" cy="828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95496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從</a:t>
            </a:r>
            <a:r>
              <a:rPr lang="en-US" altLang="zh-TW" sz="4800" dirty="0">
                <a:solidFill>
                  <a:srgbClr val="0070C0"/>
                </a:solidFill>
              </a:rPr>
              <a:t>tag</a:t>
            </a:r>
            <a:r>
              <a:rPr lang="zh-TW" altLang="en-US" sz="4800" dirty="0">
                <a:solidFill>
                  <a:srgbClr val="0070C0"/>
                </a:solidFill>
              </a:rPr>
              <a:t>建立長期分支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14F30A-B51B-4834-8A67-E95114B1B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19" y="5443354"/>
            <a:ext cx="9946590" cy="5270154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84EB7ED-48B3-43B2-899B-05A78F29D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3824" y="4911774"/>
            <a:ext cx="12942857" cy="6314286"/>
          </a:xfrm>
          <a:prstGeom prst="rect">
            <a:avLst/>
          </a:prstGeom>
        </p:spPr>
      </p:pic>
      <p:sp>
        <p:nvSpPr>
          <p:cNvPr id="6" name="箭號: 向右 5">
            <a:extLst>
              <a:ext uri="{FF2B5EF4-FFF2-40B4-BE49-F238E27FC236}">
                <a16:creationId xmlns:a16="http://schemas.microsoft.com/office/drawing/2014/main" id="{B71F6639-85A1-416E-8EB5-4F3BB1296EF0}"/>
              </a:ext>
            </a:extLst>
          </p:cNvPr>
          <p:cNvSpPr/>
          <p:nvPr/>
        </p:nvSpPr>
        <p:spPr>
          <a:xfrm>
            <a:off x="10467687" y="7717110"/>
            <a:ext cx="509954" cy="931985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9691955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從</a:t>
            </a:r>
            <a:r>
              <a:rPr lang="en-US" altLang="zh-TW" sz="4800" dirty="0">
                <a:solidFill>
                  <a:srgbClr val="0070C0"/>
                </a:solidFill>
              </a:rPr>
              <a:t>tag</a:t>
            </a:r>
            <a:r>
              <a:rPr lang="zh-TW" altLang="en-US" sz="4800" dirty="0">
                <a:solidFill>
                  <a:srgbClr val="0070C0"/>
                </a:solidFill>
              </a:rPr>
              <a:t>建立長期分支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61C6DA-FEAF-49E0-8AA3-12EB55BAD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65" y="5321940"/>
            <a:ext cx="10052240" cy="4929891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D327903-67DE-4767-9EC3-CB8CBA5FB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5473" y="4517110"/>
            <a:ext cx="12904762" cy="6400000"/>
          </a:xfrm>
          <a:prstGeom prst="rect">
            <a:avLst/>
          </a:prstGeom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F16632E0-D627-4F47-B155-1BBA95790EDE}"/>
              </a:ext>
            </a:extLst>
          </p:cNvPr>
          <p:cNvSpPr/>
          <p:nvPr/>
        </p:nvSpPr>
        <p:spPr>
          <a:xfrm>
            <a:off x="10568354" y="7294516"/>
            <a:ext cx="474784" cy="984738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1689478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630806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倉庫</a:t>
            </a:r>
            <a:r>
              <a:rPr lang="en-US" altLang="zh-TW" dirty="0"/>
              <a:t>&amp;</a:t>
            </a:r>
            <a:r>
              <a:rPr lang="zh-TW" altLang="en-US" dirty="0"/>
              <a:t>長期分支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將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、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長期分支</a:t>
            </a: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到遠端 </a:t>
            </a:r>
            <a:r>
              <a:rPr lang="en-US" altLang="zh-TW" sz="4800" dirty="0">
                <a:solidFill>
                  <a:srgbClr val="0070C0"/>
                </a:solidFill>
              </a:rPr>
              <a:t>Server</a:t>
            </a:r>
          </a:p>
          <a:p>
            <a:pPr marL="0" indent="0">
              <a:buNone/>
            </a:pP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F293DFA-67E5-4BD0-BE4C-3512226D8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02" y="5680172"/>
            <a:ext cx="11395938" cy="5592530"/>
          </a:xfrm>
          <a:prstGeom prst="rect">
            <a:avLst/>
          </a:prstGeom>
        </p:spPr>
      </p:pic>
      <p:sp>
        <p:nvSpPr>
          <p:cNvPr id="4" name="箭號: 向右 3">
            <a:extLst>
              <a:ext uri="{FF2B5EF4-FFF2-40B4-BE49-F238E27FC236}">
                <a16:creationId xmlns:a16="http://schemas.microsoft.com/office/drawing/2014/main" id="{822C2E56-E447-4E7C-85F6-55B655F9774C}"/>
              </a:ext>
            </a:extLst>
          </p:cNvPr>
          <p:cNvSpPr/>
          <p:nvPr/>
        </p:nvSpPr>
        <p:spPr>
          <a:xfrm>
            <a:off x="11727636" y="7561385"/>
            <a:ext cx="533400" cy="931984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61AB139-FE52-428B-8E5D-9C3E6448A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80586" y="6154615"/>
            <a:ext cx="11780952" cy="4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7777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9345934" y="5111730"/>
            <a:ext cx="2326569" cy="2990489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9123196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7666931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4348729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892464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534603" y="8302756"/>
            <a:ext cx="19956933" cy="546851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9949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726358" y="7822331"/>
            <a:ext cx="2877273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6981142" y="7822335"/>
            <a:ext cx="5760000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4150134" y="7822335"/>
            <a:ext cx="6294911" cy="147423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使用功能分支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545069" y="8159471"/>
            <a:ext cx="803778" cy="818490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707565" y="5725201"/>
            <a:ext cx="2141613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瀏覽倉庫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932044" y="10876251"/>
            <a:ext cx="358271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建立個人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token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4571467" y="5725201"/>
            <a:ext cx="540212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建立倉庫與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master</a:t>
            </a:r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7525645" y="10876251"/>
            <a:ext cx="194444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6337097" y="4011327"/>
            <a:ext cx="601767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7169259" y="5027705"/>
            <a:ext cx="2326569" cy="2990489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6153160" y="8979394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4696895" y="6458558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11777552" y="5523597"/>
            <a:ext cx="561051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</a:t>
            </a:r>
            <a:r>
              <a:rPr lang="en-US" altLang="zh-TW" sz="4000" dirty="0"/>
              <a:t>feature/hotfix</a:t>
            </a:r>
            <a:r>
              <a:rPr lang="zh-TW" altLang="en-US" sz="4000" dirty="0"/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2489344" y="10674647"/>
            <a:ext cx="6076985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Feature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6598637" y="3999328"/>
            <a:ext cx="215443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26" name="椭圆 15">
            <a:extLst>
              <a:ext uri="{FF2B5EF4-FFF2-40B4-BE49-F238E27FC236}">
                <a16:creationId xmlns:a16="http://schemas.microsoft.com/office/drawing/2014/main" id="{B545E3C2-39D1-4A22-B9C4-DCD8BA1597BC}"/>
              </a:ext>
            </a:extLst>
          </p:cNvPr>
          <p:cNvSpPr/>
          <p:nvPr/>
        </p:nvSpPr>
        <p:spPr>
          <a:xfrm>
            <a:off x="21751284" y="7565040"/>
            <a:ext cx="1958134" cy="1760105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41820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15387992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6040" y="3143250"/>
            <a:ext cx="21995410" cy="9147721"/>
          </a:xfrm>
        </p:spPr>
        <p:txBody>
          <a:bodyPr>
            <a:normAutofit/>
          </a:bodyPr>
          <a:lstStyle/>
          <a:p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文字版面配置區 2">
            <a:extLst>
              <a:ext uri="{FF2B5EF4-FFF2-40B4-BE49-F238E27FC236}">
                <a16:creationId xmlns:a16="http://schemas.microsoft.com/office/drawing/2014/main" id="{55CCADAC-E455-40AF-BC8E-ABA0574EE35F}"/>
              </a:ext>
            </a:extLst>
          </p:cNvPr>
          <p:cNvSpPr txBox="1">
            <a:spLocks/>
          </p:cNvSpPr>
          <p:nvPr/>
        </p:nvSpPr>
        <p:spPr>
          <a:xfrm>
            <a:off x="1269413" y="2749393"/>
            <a:ext cx="20920400" cy="9124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rmAutofit/>
          </a:bodyPr>
          <a:lstStyle>
            <a:lvl1pPr marL="635008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1pPr>
            <a:lvl2pPr marL="1270016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p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2pPr>
            <a:lvl3pPr marL="1905024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u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3pPr>
            <a:lvl4pPr marL="2540032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l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4pPr>
            <a:lvl5pPr marL="3175040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5pPr>
            <a:lvl6pPr marL="3810048" marR="0" indent="-635008" algn="l" defTabSz="825512" rtl="0" latinLnBrk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5200" b="0" i="0" u="none" strike="noStrike" cap="none" spc="0" baseline="0">
                <a:solidFill>
                  <a:schemeClr val="tx1">
                    <a:lumMod val="7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Light"/>
              </a:defRPr>
            </a:lvl6pPr>
            <a:lvl7pPr marL="4445056" marR="0" indent="-635008" algn="l" defTabSz="825512" rtl="0" latinLnBrk="0">
              <a:lnSpc>
                <a:spcPct val="100000"/>
              </a:lnSpc>
              <a:spcBef>
                <a:spcPts val="5901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64" marR="0" indent="-635008" algn="l" defTabSz="825512" rtl="0" latinLnBrk="0">
              <a:lnSpc>
                <a:spcPct val="100000"/>
              </a:lnSpc>
              <a:spcBef>
                <a:spcPts val="5901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71" marR="0" indent="-635008" algn="l" defTabSz="825512" rtl="0" latinLnBrk="0">
              <a:lnSpc>
                <a:spcPct val="100000"/>
              </a:lnSpc>
              <a:spcBef>
                <a:spcPts val="5901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zh-TW" altLang="en-US" sz="7200" dirty="0"/>
              <a:t>德誼 </a:t>
            </a:r>
            <a:r>
              <a:rPr lang="en-US" altLang="zh-TW" sz="7200" dirty="0"/>
              <a:t>Git Flow</a:t>
            </a:r>
            <a:r>
              <a:rPr lang="zh-TW" altLang="en-US" sz="7200" dirty="0"/>
              <a:t> </a:t>
            </a:r>
            <a:endParaRPr lang="en-US" altLang="zh-TW" sz="7200" dirty="0"/>
          </a:p>
          <a:p>
            <a:pPr lvl="1" hangingPunct="1"/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A698AD85-42D5-4A5F-91F7-EBDF6BCCDE1C}"/>
              </a:ext>
            </a:extLst>
          </p:cNvPr>
          <p:cNvCxnSpPr>
            <a:cxnSpLocks/>
          </p:cNvCxnSpPr>
          <p:nvPr/>
        </p:nvCxnSpPr>
        <p:spPr>
          <a:xfrm>
            <a:off x="2861187" y="6291110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C5B522A7-68C3-4050-B6EC-8F808080F9E0}"/>
              </a:ext>
            </a:extLst>
          </p:cNvPr>
          <p:cNvCxnSpPr>
            <a:cxnSpLocks/>
          </p:cNvCxnSpPr>
          <p:nvPr/>
        </p:nvCxnSpPr>
        <p:spPr>
          <a:xfrm>
            <a:off x="2861187" y="7608636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6DC8E9C8-6D2E-4161-905C-E170D6EF2320}"/>
              </a:ext>
            </a:extLst>
          </p:cNvPr>
          <p:cNvCxnSpPr>
            <a:cxnSpLocks/>
          </p:cNvCxnSpPr>
          <p:nvPr/>
        </p:nvCxnSpPr>
        <p:spPr>
          <a:xfrm>
            <a:off x="2861187" y="8879148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0DD4E4AA-714C-4F85-846B-0945B4A12D99}"/>
              </a:ext>
            </a:extLst>
          </p:cNvPr>
          <p:cNvCxnSpPr>
            <a:cxnSpLocks/>
          </p:cNvCxnSpPr>
          <p:nvPr/>
        </p:nvCxnSpPr>
        <p:spPr>
          <a:xfrm>
            <a:off x="2861187" y="11474862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D4B3F5F3-BFE0-4DD5-B658-7B337B45D600}"/>
              </a:ext>
            </a:extLst>
          </p:cNvPr>
          <p:cNvCxnSpPr>
            <a:cxnSpLocks/>
          </p:cNvCxnSpPr>
          <p:nvPr/>
        </p:nvCxnSpPr>
        <p:spPr>
          <a:xfrm>
            <a:off x="2861187" y="10235995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674C36C2-8610-43DF-AAF6-801911C8CBCD}"/>
              </a:ext>
            </a:extLst>
          </p:cNvPr>
          <p:cNvSpPr/>
          <p:nvPr/>
        </p:nvSpPr>
        <p:spPr>
          <a:xfrm>
            <a:off x="1019464" y="5884035"/>
            <a:ext cx="4050069" cy="930751"/>
          </a:xfrm>
          <a:prstGeom prst="roundRect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feature#</a:t>
            </a:r>
            <a:r>
              <a:rPr lang="en-US" altLang="zh-TW" sz="4800" b="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rPr>
              <a:t>5012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37430F5D-C3B8-4602-9533-9314CE73FC8C}"/>
              </a:ext>
            </a:extLst>
          </p:cNvPr>
          <p:cNvSpPr/>
          <p:nvPr/>
        </p:nvSpPr>
        <p:spPr>
          <a:xfrm>
            <a:off x="1019462" y="7158412"/>
            <a:ext cx="4050071" cy="930751"/>
          </a:xfrm>
          <a:prstGeom prst="roundRect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4800" b="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rPr>
              <a:t>f</a:t>
            </a:r>
            <a:r>
              <a:rPr kumimoji="0" lang="en-US" altLang="zh-TW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eature#5013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859E1633-C5A1-45F5-91D1-F7BECA512B65}"/>
              </a:ext>
            </a:extLst>
          </p:cNvPr>
          <p:cNvSpPr/>
          <p:nvPr/>
        </p:nvSpPr>
        <p:spPr>
          <a:xfrm>
            <a:off x="1019462" y="8428927"/>
            <a:ext cx="4050071" cy="93075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4800" b="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rPr>
              <a:t>develop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B474FA87-EFB8-4BF5-8C89-9D25567DFAED}"/>
              </a:ext>
            </a:extLst>
          </p:cNvPr>
          <p:cNvSpPr/>
          <p:nvPr/>
        </p:nvSpPr>
        <p:spPr>
          <a:xfrm>
            <a:off x="952700" y="9701808"/>
            <a:ext cx="4116833" cy="93075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st</a:t>
            </a:r>
            <a:r>
              <a:rPr lang="en-US" altLang="zh-TW" sz="4800" b="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rPr>
              <a:t>age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6A080C23-D344-4AC1-A5C1-341248030143}"/>
              </a:ext>
            </a:extLst>
          </p:cNvPr>
          <p:cNvSpPr/>
          <p:nvPr/>
        </p:nvSpPr>
        <p:spPr>
          <a:xfrm>
            <a:off x="1019461" y="10973677"/>
            <a:ext cx="4050072" cy="93075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master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F24C656C-512B-4A6B-A977-6BC1A053D867}"/>
              </a:ext>
            </a:extLst>
          </p:cNvPr>
          <p:cNvCxnSpPr>
            <a:cxnSpLocks/>
          </p:cNvCxnSpPr>
          <p:nvPr/>
        </p:nvCxnSpPr>
        <p:spPr>
          <a:xfrm>
            <a:off x="2877762" y="5088318"/>
            <a:ext cx="20116800" cy="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3237E4C9-BCEC-4BFE-89B9-C758BBBE2F04}"/>
              </a:ext>
            </a:extLst>
          </p:cNvPr>
          <p:cNvSpPr/>
          <p:nvPr/>
        </p:nvSpPr>
        <p:spPr>
          <a:xfrm>
            <a:off x="1036039" y="4681243"/>
            <a:ext cx="4033494" cy="930751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4800" b="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rPr>
              <a:t>Tags</a:t>
            </a:r>
            <a:endParaRPr kumimoji="0" lang="zh-TW" alt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173A7E1C-5E18-470F-A3F0-8D91336D4278}"/>
              </a:ext>
            </a:extLst>
          </p:cNvPr>
          <p:cNvSpPr/>
          <p:nvPr/>
        </p:nvSpPr>
        <p:spPr>
          <a:xfrm>
            <a:off x="7345991" y="4536380"/>
            <a:ext cx="950885" cy="10199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BA8A1352-8D92-4FE6-BE79-D9E0A256647E}"/>
              </a:ext>
            </a:extLst>
          </p:cNvPr>
          <p:cNvSpPr/>
          <p:nvPr/>
        </p:nvSpPr>
        <p:spPr>
          <a:xfrm>
            <a:off x="8662783" y="5765878"/>
            <a:ext cx="950885" cy="1019950"/>
          </a:xfrm>
          <a:prstGeom prst="ellipse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5FF1BB81-60EF-4B2E-988F-36B3270BEACE}"/>
              </a:ext>
            </a:extLst>
          </p:cNvPr>
          <p:cNvCxnSpPr>
            <a:cxnSpLocks/>
            <a:stCxn id="20" idx="5"/>
            <a:endCxn id="21" idx="1"/>
          </p:cNvCxnSpPr>
          <p:nvPr/>
        </p:nvCxnSpPr>
        <p:spPr>
          <a:xfrm>
            <a:off x="8157622" y="5406962"/>
            <a:ext cx="644415" cy="508284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橢圓 23">
            <a:extLst>
              <a:ext uri="{FF2B5EF4-FFF2-40B4-BE49-F238E27FC236}">
                <a16:creationId xmlns:a16="http://schemas.microsoft.com/office/drawing/2014/main" id="{1718102E-2092-46EB-8694-2C69EB0EE3EC}"/>
              </a:ext>
            </a:extLst>
          </p:cNvPr>
          <p:cNvSpPr/>
          <p:nvPr/>
        </p:nvSpPr>
        <p:spPr>
          <a:xfrm>
            <a:off x="11380791" y="7105510"/>
            <a:ext cx="950885" cy="1019950"/>
          </a:xfrm>
          <a:prstGeom prst="ellipse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23D8871C-F7F2-4BEF-80D3-ADCB22A24508}"/>
              </a:ext>
            </a:extLst>
          </p:cNvPr>
          <p:cNvCxnSpPr>
            <a:cxnSpLocks/>
            <a:stCxn id="20" idx="6"/>
            <a:endCxn id="24" idx="0"/>
          </p:cNvCxnSpPr>
          <p:nvPr/>
        </p:nvCxnSpPr>
        <p:spPr>
          <a:xfrm>
            <a:off x="8296876" y="5046355"/>
            <a:ext cx="3559358" cy="2059155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橢圓 25">
            <a:extLst>
              <a:ext uri="{FF2B5EF4-FFF2-40B4-BE49-F238E27FC236}">
                <a16:creationId xmlns:a16="http://schemas.microsoft.com/office/drawing/2014/main" id="{DE38C928-D5E5-46A3-A482-8DE554A95EB0}"/>
              </a:ext>
            </a:extLst>
          </p:cNvPr>
          <p:cNvSpPr/>
          <p:nvPr/>
        </p:nvSpPr>
        <p:spPr>
          <a:xfrm>
            <a:off x="12600850" y="5792217"/>
            <a:ext cx="950885" cy="1019950"/>
          </a:xfrm>
          <a:prstGeom prst="ellipse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A3418E68-83E1-4ED6-90D9-429A4AC80E65}"/>
              </a:ext>
            </a:extLst>
          </p:cNvPr>
          <p:cNvCxnSpPr>
            <a:cxnSpLocks/>
            <a:stCxn id="21" idx="6"/>
            <a:endCxn id="26" idx="2"/>
          </p:cNvCxnSpPr>
          <p:nvPr/>
        </p:nvCxnSpPr>
        <p:spPr>
          <a:xfrm>
            <a:off x="9613668" y="6275853"/>
            <a:ext cx="2987182" cy="26339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橢圓 27">
            <a:extLst>
              <a:ext uri="{FF2B5EF4-FFF2-40B4-BE49-F238E27FC236}">
                <a16:creationId xmlns:a16="http://schemas.microsoft.com/office/drawing/2014/main" id="{72D6706D-8B43-4895-8ACD-367A544FC3F7}"/>
              </a:ext>
            </a:extLst>
          </p:cNvPr>
          <p:cNvSpPr/>
          <p:nvPr/>
        </p:nvSpPr>
        <p:spPr>
          <a:xfrm>
            <a:off x="16075300" y="7105510"/>
            <a:ext cx="950885" cy="1019950"/>
          </a:xfrm>
          <a:prstGeom prst="ellipse">
            <a:avLst/>
          </a:prstGeom>
          <a:solidFill>
            <a:srgbClr val="00B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CDE8CE4A-EDCF-4A80-B29A-734DB75D42CD}"/>
              </a:ext>
            </a:extLst>
          </p:cNvPr>
          <p:cNvCxnSpPr>
            <a:cxnSpLocks/>
            <a:stCxn id="24" idx="6"/>
            <a:endCxn id="28" idx="2"/>
          </p:cNvCxnSpPr>
          <p:nvPr/>
        </p:nvCxnSpPr>
        <p:spPr>
          <a:xfrm>
            <a:off x="12331676" y="7615485"/>
            <a:ext cx="3743624" cy="0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橢圓 31">
            <a:extLst>
              <a:ext uri="{FF2B5EF4-FFF2-40B4-BE49-F238E27FC236}">
                <a16:creationId xmlns:a16="http://schemas.microsoft.com/office/drawing/2014/main" id="{BBEF39A6-DBA6-4AF5-BBA6-172FA7D582E6}"/>
              </a:ext>
            </a:extLst>
          </p:cNvPr>
          <p:cNvSpPr/>
          <p:nvPr/>
        </p:nvSpPr>
        <p:spPr>
          <a:xfrm>
            <a:off x="13210165" y="8397700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4" name="橢圓 33">
            <a:extLst>
              <a:ext uri="{FF2B5EF4-FFF2-40B4-BE49-F238E27FC236}">
                <a16:creationId xmlns:a16="http://schemas.microsoft.com/office/drawing/2014/main" id="{70DE3AFC-78AD-4C0D-8078-9A60B791C9D7}"/>
              </a:ext>
            </a:extLst>
          </p:cNvPr>
          <p:cNvSpPr/>
          <p:nvPr/>
        </p:nvSpPr>
        <p:spPr>
          <a:xfrm>
            <a:off x="17465081" y="8378416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36" name="直線單箭頭接點 35">
            <a:extLst>
              <a:ext uri="{FF2B5EF4-FFF2-40B4-BE49-F238E27FC236}">
                <a16:creationId xmlns:a16="http://schemas.microsoft.com/office/drawing/2014/main" id="{0F092FC0-E2D0-43E7-8CCA-3E6A8BF2BFF1}"/>
              </a:ext>
            </a:extLst>
          </p:cNvPr>
          <p:cNvCxnSpPr>
            <a:cxnSpLocks/>
            <a:stCxn id="32" idx="6"/>
            <a:endCxn id="34" idx="2"/>
          </p:cNvCxnSpPr>
          <p:nvPr/>
        </p:nvCxnSpPr>
        <p:spPr>
          <a:xfrm flipV="1">
            <a:off x="14161050" y="8888391"/>
            <a:ext cx="3304031" cy="19284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橢圓 36">
            <a:extLst>
              <a:ext uri="{FF2B5EF4-FFF2-40B4-BE49-F238E27FC236}">
                <a16:creationId xmlns:a16="http://schemas.microsoft.com/office/drawing/2014/main" id="{38D2BB28-68A6-433F-8375-8A1165ED63D9}"/>
              </a:ext>
            </a:extLst>
          </p:cNvPr>
          <p:cNvSpPr/>
          <p:nvPr/>
        </p:nvSpPr>
        <p:spPr>
          <a:xfrm>
            <a:off x="15599145" y="9717125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873D9F64-A70F-4344-BC3C-8D8F96882220}"/>
              </a:ext>
            </a:extLst>
          </p:cNvPr>
          <p:cNvCxnSpPr>
            <a:cxnSpLocks/>
            <a:stCxn id="28" idx="5"/>
            <a:endCxn id="34" idx="1"/>
          </p:cNvCxnSpPr>
          <p:nvPr/>
        </p:nvCxnSpPr>
        <p:spPr>
          <a:xfrm>
            <a:off x="16886931" y="7976092"/>
            <a:ext cx="717404" cy="551692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橢圓 42">
            <a:extLst>
              <a:ext uri="{FF2B5EF4-FFF2-40B4-BE49-F238E27FC236}">
                <a16:creationId xmlns:a16="http://schemas.microsoft.com/office/drawing/2014/main" id="{B81D1F2E-5078-4261-8AAF-26314EA8AE15}"/>
              </a:ext>
            </a:extLst>
          </p:cNvPr>
          <p:cNvSpPr/>
          <p:nvPr/>
        </p:nvSpPr>
        <p:spPr>
          <a:xfrm>
            <a:off x="18588254" y="10989471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6" name="橢圓 45">
            <a:extLst>
              <a:ext uri="{FF2B5EF4-FFF2-40B4-BE49-F238E27FC236}">
                <a16:creationId xmlns:a16="http://schemas.microsoft.com/office/drawing/2014/main" id="{C24438B2-9E65-47A8-BC88-B3BFF1FA114A}"/>
              </a:ext>
            </a:extLst>
          </p:cNvPr>
          <p:cNvSpPr/>
          <p:nvPr/>
        </p:nvSpPr>
        <p:spPr>
          <a:xfrm>
            <a:off x="19436772" y="4564501"/>
            <a:ext cx="950885" cy="10199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47" name="直線單箭頭接點 46">
            <a:extLst>
              <a:ext uri="{FF2B5EF4-FFF2-40B4-BE49-F238E27FC236}">
                <a16:creationId xmlns:a16="http://schemas.microsoft.com/office/drawing/2014/main" id="{23F058C6-96D3-4AB1-AC21-FCAC8EB69AFA}"/>
              </a:ext>
            </a:extLst>
          </p:cNvPr>
          <p:cNvCxnSpPr>
            <a:cxnSpLocks/>
            <a:stCxn id="43" idx="0"/>
            <a:endCxn id="46" idx="4"/>
          </p:cNvCxnSpPr>
          <p:nvPr/>
        </p:nvCxnSpPr>
        <p:spPr>
          <a:xfrm flipV="1">
            <a:off x="19063697" y="5584451"/>
            <a:ext cx="848518" cy="5405020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A10D3E2D-B23B-4C8A-BDD3-48F391755016}"/>
              </a:ext>
            </a:extLst>
          </p:cNvPr>
          <p:cNvSpPr txBox="1"/>
          <p:nvPr/>
        </p:nvSpPr>
        <p:spPr>
          <a:xfrm>
            <a:off x="8311553" y="3982809"/>
            <a:ext cx="196528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 v1.0</a:t>
            </a:r>
            <a:endParaRPr kumimoji="0" lang="zh-TW" altLang="en-US" sz="3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9F3373DC-2383-4090-BDDC-45219FEA1CE7}"/>
              </a:ext>
            </a:extLst>
          </p:cNvPr>
          <p:cNvSpPr txBox="1"/>
          <p:nvPr/>
        </p:nvSpPr>
        <p:spPr>
          <a:xfrm>
            <a:off x="20504344" y="3980618"/>
            <a:ext cx="196528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3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 v2.0</a:t>
            </a:r>
            <a:endParaRPr kumimoji="0" lang="zh-TW" altLang="en-US" sz="3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cxnSp>
        <p:nvCxnSpPr>
          <p:cNvPr id="53" name="直線單箭頭接點 52">
            <a:extLst>
              <a:ext uri="{FF2B5EF4-FFF2-40B4-BE49-F238E27FC236}">
                <a16:creationId xmlns:a16="http://schemas.microsoft.com/office/drawing/2014/main" id="{67823135-687A-4560-A89D-09C5FDFC066F}"/>
              </a:ext>
            </a:extLst>
          </p:cNvPr>
          <p:cNvCxnSpPr>
            <a:cxnSpLocks/>
            <a:stCxn id="37" idx="6"/>
            <a:endCxn id="43" idx="2"/>
          </p:cNvCxnSpPr>
          <p:nvPr/>
        </p:nvCxnSpPr>
        <p:spPr>
          <a:xfrm>
            <a:off x="16550030" y="10227100"/>
            <a:ext cx="2038224" cy="1272346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5" name="直線單箭頭接點 54">
            <a:extLst>
              <a:ext uri="{FF2B5EF4-FFF2-40B4-BE49-F238E27FC236}">
                <a16:creationId xmlns:a16="http://schemas.microsoft.com/office/drawing/2014/main" id="{FA690470-C8DD-4989-9881-95A2A14B3642}"/>
              </a:ext>
            </a:extLst>
          </p:cNvPr>
          <p:cNvCxnSpPr>
            <a:cxnSpLocks/>
            <a:stCxn id="111" idx="6"/>
            <a:endCxn id="43" idx="2"/>
          </p:cNvCxnSpPr>
          <p:nvPr/>
        </p:nvCxnSpPr>
        <p:spPr>
          <a:xfrm>
            <a:off x="6783975" y="11485611"/>
            <a:ext cx="11804279" cy="13835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直線單箭頭接點 62">
            <a:extLst>
              <a:ext uri="{FF2B5EF4-FFF2-40B4-BE49-F238E27FC236}">
                <a16:creationId xmlns:a16="http://schemas.microsoft.com/office/drawing/2014/main" id="{1DBE5219-A258-477E-A5AD-98D8537FD120}"/>
              </a:ext>
            </a:extLst>
          </p:cNvPr>
          <p:cNvCxnSpPr>
            <a:cxnSpLocks/>
            <a:stCxn id="26" idx="4"/>
            <a:endCxn id="32" idx="1"/>
          </p:cNvCxnSpPr>
          <p:nvPr/>
        </p:nvCxnSpPr>
        <p:spPr>
          <a:xfrm>
            <a:off x="13076293" y="6812167"/>
            <a:ext cx="273126" cy="1734901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5" name="橢圓 94">
            <a:extLst>
              <a:ext uri="{FF2B5EF4-FFF2-40B4-BE49-F238E27FC236}">
                <a16:creationId xmlns:a16="http://schemas.microsoft.com/office/drawing/2014/main" id="{8229D818-D65E-43FD-B763-EF2A3D28C652}"/>
              </a:ext>
            </a:extLst>
          </p:cNvPr>
          <p:cNvSpPr/>
          <p:nvPr/>
        </p:nvSpPr>
        <p:spPr>
          <a:xfrm>
            <a:off x="8172299" y="8397700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00" name="直線單箭頭接點 99">
            <a:extLst>
              <a:ext uri="{FF2B5EF4-FFF2-40B4-BE49-F238E27FC236}">
                <a16:creationId xmlns:a16="http://schemas.microsoft.com/office/drawing/2014/main" id="{D7A3AB6E-DA55-4E9A-9BF4-245B41F1BFEE}"/>
              </a:ext>
            </a:extLst>
          </p:cNvPr>
          <p:cNvCxnSpPr>
            <a:cxnSpLocks/>
            <a:stCxn id="20" idx="4"/>
            <a:endCxn id="95" idx="1"/>
          </p:cNvCxnSpPr>
          <p:nvPr/>
        </p:nvCxnSpPr>
        <p:spPr>
          <a:xfrm>
            <a:off x="7821434" y="5556330"/>
            <a:ext cx="490119" cy="2990738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0" name="橢圓 109">
            <a:extLst>
              <a:ext uri="{FF2B5EF4-FFF2-40B4-BE49-F238E27FC236}">
                <a16:creationId xmlns:a16="http://schemas.microsoft.com/office/drawing/2014/main" id="{741E3017-185E-464C-8F59-20A6454F25F4}"/>
              </a:ext>
            </a:extLst>
          </p:cNvPr>
          <p:cNvSpPr/>
          <p:nvPr/>
        </p:nvSpPr>
        <p:spPr>
          <a:xfrm>
            <a:off x="7034000" y="9708305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1" name="橢圓 110">
            <a:extLst>
              <a:ext uri="{FF2B5EF4-FFF2-40B4-BE49-F238E27FC236}">
                <a16:creationId xmlns:a16="http://schemas.microsoft.com/office/drawing/2014/main" id="{C9913419-1845-4EF3-AD2B-FA81AAF56C08}"/>
              </a:ext>
            </a:extLst>
          </p:cNvPr>
          <p:cNvSpPr/>
          <p:nvPr/>
        </p:nvSpPr>
        <p:spPr>
          <a:xfrm>
            <a:off x="5833090" y="10975636"/>
            <a:ext cx="950885" cy="10199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13" name="直線單箭頭接點 112">
            <a:extLst>
              <a:ext uri="{FF2B5EF4-FFF2-40B4-BE49-F238E27FC236}">
                <a16:creationId xmlns:a16="http://schemas.microsoft.com/office/drawing/2014/main" id="{D2F0CC0D-DD23-43C8-B402-048658980DC3}"/>
              </a:ext>
            </a:extLst>
          </p:cNvPr>
          <p:cNvCxnSpPr>
            <a:cxnSpLocks/>
            <a:stCxn id="20" idx="4"/>
            <a:endCxn id="110" idx="0"/>
          </p:cNvCxnSpPr>
          <p:nvPr/>
        </p:nvCxnSpPr>
        <p:spPr>
          <a:xfrm flipH="1">
            <a:off x="7509443" y="5556330"/>
            <a:ext cx="311991" cy="4151975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6" name="直線單箭頭接點 115">
            <a:extLst>
              <a:ext uri="{FF2B5EF4-FFF2-40B4-BE49-F238E27FC236}">
                <a16:creationId xmlns:a16="http://schemas.microsoft.com/office/drawing/2014/main" id="{465F97DB-E736-4B25-9770-341991DD08EA}"/>
              </a:ext>
            </a:extLst>
          </p:cNvPr>
          <p:cNvCxnSpPr>
            <a:cxnSpLocks/>
            <a:stCxn id="111" idx="0"/>
            <a:endCxn id="20" idx="3"/>
          </p:cNvCxnSpPr>
          <p:nvPr/>
        </p:nvCxnSpPr>
        <p:spPr>
          <a:xfrm flipV="1">
            <a:off x="6308533" y="5406962"/>
            <a:ext cx="1176712" cy="5568674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0" name="直線單箭頭接點 159">
            <a:extLst>
              <a:ext uri="{FF2B5EF4-FFF2-40B4-BE49-F238E27FC236}">
                <a16:creationId xmlns:a16="http://schemas.microsoft.com/office/drawing/2014/main" id="{90354506-5C50-4D4E-89C9-8AA86101EEEC}"/>
              </a:ext>
            </a:extLst>
          </p:cNvPr>
          <p:cNvCxnSpPr>
            <a:cxnSpLocks/>
            <a:stCxn id="95" idx="6"/>
            <a:endCxn id="32" idx="2"/>
          </p:cNvCxnSpPr>
          <p:nvPr/>
        </p:nvCxnSpPr>
        <p:spPr>
          <a:xfrm>
            <a:off x="9123184" y="8907675"/>
            <a:ext cx="4086981" cy="0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1" name="直線單箭頭接點 220">
            <a:extLst>
              <a:ext uri="{FF2B5EF4-FFF2-40B4-BE49-F238E27FC236}">
                <a16:creationId xmlns:a16="http://schemas.microsoft.com/office/drawing/2014/main" id="{F836EFDB-6B6A-45FF-89DD-7D16A9AAF27F}"/>
              </a:ext>
            </a:extLst>
          </p:cNvPr>
          <p:cNvCxnSpPr>
            <a:cxnSpLocks/>
            <a:stCxn id="110" idx="6"/>
            <a:endCxn id="37" idx="2"/>
          </p:cNvCxnSpPr>
          <p:nvPr/>
        </p:nvCxnSpPr>
        <p:spPr>
          <a:xfrm>
            <a:off x="7984885" y="10218280"/>
            <a:ext cx="7614260" cy="8820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7" name="直線單箭頭接點 226">
            <a:extLst>
              <a:ext uri="{FF2B5EF4-FFF2-40B4-BE49-F238E27FC236}">
                <a16:creationId xmlns:a16="http://schemas.microsoft.com/office/drawing/2014/main" id="{DD063C5B-87DE-4206-A7F2-9CBF660EBE4B}"/>
              </a:ext>
            </a:extLst>
          </p:cNvPr>
          <p:cNvCxnSpPr>
            <a:cxnSpLocks/>
            <a:stCxn id="26" idx="5"/>
            <a:endCxn id="37" idx="1"/>
          </p:cNvCxnSpPr>
          <p:nvPr/>
        </p:nvCxnSpPr>
        <p:spPr>
          <a:xfrm>
            <a:off x="13412481" y="6662799"/>
            <a:ext cx="2325918" cy="3203694"/>
          </a:xfrm>
          <a:prstGeom prst="straightConnector1">
            <a:avLst/>
          </a:prstGeom>
          <a:noFill/>
          <a:ln w="5715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87631405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4790114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8092" y="5341481"/>
            <a:ext cx="16681985" cy="7244187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400" dirty="0">
                <a:solidFill>
                  <a:srgbClr val="0070C0"/>
                </a:solidFill>
              </a:rPr>
              <a:t>從</a:t>
            </a:r>
            <a:r>
              <a:rPr lang="en-US" altLang="zh-TW" sz="4400" dirty="0">
                <a:solidFill>
                  <a:srgbClr val="0070C0"/>
                </a:solidFill>
              </a:rPr>
              <a:t>tag v1.0</a:t>
            </a:r>
            <a:r>
              <a:rPr lang="zh-TW" altLang="en-US" sz="4400" dirty="0">
                <a:solidFill>
                  <a:srgbClr val="0070C0"/>
                </a:solidFill>
              </a:rPr>
              <a:t>建立功能分支一，</a:t>
            </a:r>
            <a:r>
              <a:rPr lang="en-US" altLang="zh-TW" sz="4400" dirty="0">
                <a:solidFill>
                  <a:srgbClr val="0070C0"/>
                </a:solidFill>
              </a:rPr>
              <a:t>feature/#5012</a:t>
            </a:r>
            <a:r>
              <a:rPr lang="zh-TW" altLang="en-US" sz="4400" dirty="0">
                <a:solidFill>
                  <a:srgbClr val="0070C0"/>
                </a:solidFill>
              </a:rPr>
              <a:t> 。合併</a:t>
            </a:r>
            <a:r>
              <a:rPr lang="en-US" altLang="zh-TW" sz="4400" dirty="0">
                <a:solidFill>
                  <a:srgbClr val="0070C0"/>
                </a:solidFill>
              </a:rPr>
              <a:t>(merge)</a:t>
            </a:r>
            <a:r>
              <a:rPr lang="zh-TW" altLang="en-US" sz="4400" dirty="0">
                <a:solidFill>
                  <a:srgbClr val="0070C0"/>
                </a:solidFill>
              </a:rPr>
              <a:t>至</a:t>
            </a:r>
            <a:r>
              <a:rPr lang="en-US" altLang="zh-TW" sz="4400" dirty="0">
                <a:solidFill>
                  <a:srgbClr val="0070C0"/>
                </a:solidFill>
              </a:rPr>
              <a:t>develop &amp; stage</a:t>
            </a:r>
            <a:r>
              <a:rPr lang="zh-TW" altLang="en-US" sz="4400" dirty="0">
                <a:solidFill>
                  <a:srgbClr val="0070C0"/>
                </a:solidFill>
              </a:rPr>
              <a:t>。</a:t>
            </a:r>
            <a:r>
              <a:rPr lang="en-US" altLang="zh-TW" sz="4000" dirty="0">
                <a:solidFill>
                  <a:srgbClr val="0070C0"/>
                </a:solidFill>
              </a:rPr>
              <a:t>(</a:t>
            </a:r>
            <a:r>
              <a:rPr lang="zh-TW" altLang="en-US" sz="4000" dirty="0">
                <a:solidFill>
                  <a:srgbClr val="0070C0"/>
                </a:solidFill>
              </a:rPr>
              <a:t>合併時</a:t>
            </a:r>
            <a:r>
              <a:rPr lang="zh-TW" altLang="en-US" sz="4000" dirty="0">
                <a:solidFill>
                  <a:srgbClr val="FF0000"/>
                </a:solidFill>
              </a:rPr>
              <a:t>不要使用快進</a:t>
            </a:r>
            <a:r>
              <a:rPr lang="zh-TW" altLang="en-US" sz="4000" dirty="0">
                <a:solidFill>
                  <a:srgbClr val="0070C0"/>
                </a:solidFill>
              </a:rPr>
              <a:t>，將</a:t>
            </a:r>
            <a:r>
              <a:rPr lang="en-US" altLang="zh-TW" sz="4000" dirty="0">
                <a:solidFill>
                  <a:srgbClr val="0070C0"/>
                </a:solidFill>
              </a:rPr>
              <a:t>“create a new commit even if fast-forward is possible"</a:t>
            </a:r>
            <a:r>
              <a:rPr lang="zh-TW" altLang="en-US" sz="4000" dirty="0">
                <a:solidFill>
                  <a:srgbClr val="0070C0"/>
                </a:solidFill>
              </a:rPr>
              <a:t>打勾</a:t>
            </a:r>
            <a:r>
              <a:rPr lang="en-US" altLang="zh-TW" sz="4000" dirty="0">
                <a:solidFill>
                  <a:srgbClr val="0070C0"/>
                </a:solidFill>
              </a:rPr>
              <a:t>)</a:t>
            </a:r>
            <a:endParaRPr lang="en-US" altLang="zh-TW" sz="4400" dirty="0">
              <a:solidFill>
                <a:srgbClr val="0070C0"/>
              </a:solidFill>
            </a:endParaRPr>
          </a:p>
          <a:p>
            <a:pPr marL="1143000" indent="-1143000">
              <a:buFont typeface="+mj-lt"/>
              <a:buAutoNum type="arabicPeriod"/>
            </a:pPr>
            <a:r>
              <a:rPr lang="zh-TW" altLang="en-US" sz="4400" dirty="0">
                <a:solidFill>
                  <a:srgbClr val="0070C0"/>
                </a:solidFill>
              </a:rPr>
              <a:t>從</a:t>
            </a:r>
            <a:r>
              <a:rPr lang="en-US" altLang="zh-TW" sz="4400" dirty="0">
                <a:solidFill>
                  <a:srgbClr val="0070C0"/>
                </a:solidFill>
              </a:rPr>
              <a:t>tag v1.0</a:t>
            </a:r>
            <a:r>
              <a:rPr lang="zh-TW" altLang="en-US" sz="4400" dirty="0">
                <a:solidFill>
                  <a:srgbClr val="0070C0"/>
                </a:solidFill>
              </a:rPr>
              <a:t>建立功能分支二，</a:t>
            </a:r>
            <a:r>
              <a:rPr lang="en-US" altLang="zh-TW" sz="4400" dirty="0">
                <a:solidFill>
                  <a:srgbClr val="0070C0"/>
                </a:solidFill>
              </a:rPr>
              <a:t>feature/#5013</a:t>
            </a:r>
            <a:r>
              <a:rPr lang="zh-TW" altLang="en-US" sz="4400" dirty="0">
                <a:solidFill>
                  <a:srgbClr val="0070C0"/>
                </a:solidFill>
              </a:rPr>
              <a:t>，合併至</a:t>
            </a:r>
            <a:r>
              <a:rPr lang="en-US" altLang="zh-TW" sz="4400" dirty="0">
                <a:solidFill>
                  <a:srgbClr val="0070C0"/>
                </a:solidFill>
              </a:rPr>
              <a:t>develop</a:t>
            </a:r>
            <a:r>
              <a:rPr lang="zh-TW" altLang="en-US" sz="4400" dirty="0">
                <a:solidFill>
                  <a:srgbClr val="0070C0"/>
                </a:solidFill>
              </a:rPr>
              <a:t>，</a:t>
            </a:r>
            <a:r>
              <a:rPr lang="zh-TW" altLang="en-US" sz="4400" dirty="0">
                <a:solidFill>
                  <a:srgbClr val="FF0000"/>
                </a:solidFill>
              </a:rPr>
              <a:t>模擬衝突</a:t>
            </a:r>
            <a:r>
              <a:rPr lang="en-US" altLang="zh-TW" sz="4400" dirty="0">
                <a:solidFill>
                  <a:srgbClr val="FF0000"/>
                </a:solidFill>
              </a:rPr>
              <a:t>(conflict)</a:t>
            </a:r>
            <a:r>
              <a:rPr lang="zh-TW" altLang="en-US" sz="4400" dirty="0">
                <a:solidFill>
                  <a:srgbClr val="0070C0"/>
                </a:solidFill>
              </a:rPr>
              <a:t>狀況，使用</a:t>
            </a:r>
            <a:r>
              <a:rPr lang="en-US" altLang="zh-TW" sz="4400" dirty="0" err="1">
                <a:solidFill>
                  <a:srgbClr val="0070C0"/>
                </a:solidFill>
              </a:rPr>
              <a:t>WinMerge</a:t>
            </a:r>
            <a:r>
              <a:rPr lang="zh-TW" altLang="en-US" sz="4400" dirty="0">
                <a:solidFill>
                  <a:srgbClr val="0070C0"/>
                </a:solidFill>
              </a:rPr>
              <a:t>解決衝突。</a:t>
            </a:r>
            <a:endParaRPr lang="en-US" altLang="zh-TW" sz="4400" dirty="0">
              <a:solidFill>
                <a:srgbClr val="0070C0"/>
              </a:solidFill>
            </a:endParaRPr>
          </a:p>
          <a:p>
            <a:pPr marL="1143000" indent="-1143000">
              <a:buFont typeface="+mj-lt"/>
              <a:buAutoNum type="arabicPeriod"/>
            </a:pPr>
            <a:r>
              <a:rPr lang="zh-TW" altLang="en-US" sz="4400" dirty="0">
                <a:solidFill>
                  <a:srgbClr val="0070C0"/>
                </a:solidFill>
              </a:rPr>
              <a:t>依據</a:t>
            </a:r>
            <a:r>
              <a:rPr lang="en-US" altLang="zh-TW" sz="4400" dirty="0">
                <a:solidFill>
                  <a:srgbClr val="0070C0"/>
                </a:solidFill>
              </a:rPr>
              <a:t>Mantis</a:t>
            </a:r>
            <a:r>
              <a:rPr lang="zh-TW" altLang="en-US" sz="4400" dirty="0">
                <a:solidFill>
                  <a:srgbClr val="0070C0"/>
                </a:solidFill>
              </a:rPr>
              <a:t>版本規劃</a:t>
            </a:r>
            <a:r>
              <a:rPr lang="en-US" altLang="zh-TW" sz="4400" dirty="0">
                <a:solidFill>
                  <a:srgbClr val="0070C0"/>
                </a:solidFill>
              </a:rPr>
              <a:t>#5012</a:t>
            </a:r>
            <a:r>
              <a:rPr lang="zh-TW" altLang="en-US" sz="4400" dirty="0">
                <a:solidFill>
                  <a:srgbClr val="0070C0"/>
                </a:solidFill>
              </a:rPr>
              <a:t>功能需上版，因此將</a:t>
            </a:r>
            <a:r>
              <a:rPr lang="en-US" altLang="zh-TW" sz="4400" dirty="0">
                <a:solidFill>
                  <a:srgbClr val="0070C0"/>
                </a:solidFill>
              </a:rPr>
              <a:t>stage</a:t>
            </a:r>
            <a:r>
              <a:rPr lang="zh-TW" altLang="en-US" sz="4400" dirty="0">
                <a:solidFill>
                  <a:srgbClr val="0070C0"/>
                </a:solidFill>
              </a:rPr>
              <a:t>合併至</a:t>
            </a:r>
            <a:r>
              <a:rPr lang="en-US" altLang="zh-TW" sz="4400" dirty="0">
                <a:solidFill>
                  <a:srgbClr val="0070C0"/>
                </a:solidFill>
              </a:rPr>
              <a:t>master</a:t>
            </a:r>
            <a:r>
              <a:rPr lang="zh-TW" altLang="en-US" sz="4400" dirty="0">
                <a:solidFill>
                  <a:srgbClr val="0070C0"/>
                </a:solidFill>
              </a:rPr>
              <a:t>，更版至正式套後，</a:t>
            </a:r>
            <a:r>
              <a:rPr lang="zh-TW" altLang="en-US" sz="4400" dirty="0">
                <a:solidFill>
                  <a:srgbClr val="FF0000"/>
                </a:solidFill>
              </a:rPr>
              <a:t>達到特定里程碑，建立</a:t>
            </a:r>
            <a:r>
              <a:rPr lang="en-US" altLang="zh-TW" sz="4400" dirty="0">
                <a:solidFill>
                  <a:srgbClr val="FF0000"/>
                </a:solidFill>
              </a:rPr>
              <a:t>tag</a:t>
            </a:r>
            <a:r>
              <a:rPr lang="zh-TW" altLang="en-US" sz="4400" dirty="0">
                <a:solidFill>
                  <a:srgbClr val="0070C0"/>
                </a:solidFill>
              </a:rPr>
              <a:t>。</a:t>
            </a:r>
            <a:endParaRPr lang="zh-TW" altLang="en-US" sz="7200" dirty="0">
              <a:solidFill>
                <a:srgbClr val="0070C0"/>
              </a:solidFill>
            </a:endParaRPr>
          </a:p>
          <a:p>
            <a:pPr marL="1143000" indent="-1143000">
              <a:buFont typeface="+mj-lt"/>
              <a:buAutoNum type="arabicPeriod"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65147985-2617-4F7C-B2C5-5EB7167E7E88}"/>
              </a:ext>
            </a:extLst>
          </p:cNvPr>
          <p:cNvSpPr/>
          <p:nvPr/>
        </p:nvSpPr>
        <p:spPr>
          <a:xfrm>
            <a:off x="20140293" y="6949591"/>
            <a:ext cx="3006969" cy="2221667"/>
          </a:xfrm>
          <a:prstGeom prst="wedgeEllipseCallout">
            <a:avLst>
              <a:gd name="adj1" fmla="val -43400"/>
              <a:gd name="adj2" fmla="val 41702"/>
            </a:avLst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3200" dirty="0">
                <a:solidFill>
                  <a:schemeClr val="bg1"/>
                </a:solidFill>
              </a:rPr>
              <a:t>檢視歷程</a:t>
            </a:r>
            <a:r>
              <a:rPr lang="en-US" altLang="zh-TW" sz="3200" dirty="0">
                <a:solidFill>
                  <a:schemeClr val="bg1"/>
                </a:solidFill>
              </a:rPr>
              <a:t>(merge trace)</a:t>
            </a:r>
            <a:endParaRPr kumimoji="0" lang="zh-TW" alt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左大括弧 3">
            <a:extLst>
              <a:ext uri="{FF2B5EF4-FFF2-40B4-BE49-F238E27FC236}">
                <a16:creationId xmlns:a16="http://schemas.microsoft.com/office/drawing/2014/main" id="{85782DFE-A402-4A0F-9F88-2D52CF3B3A66}"/>
              </a:ext>
            </a:extLst>
          </p:cNvPr>
          <p:cNvSpPr/>
          <p:nvPr/>
        </p:nvSpPr>
        <p:spPr>
          <a:xfrm flipH="1">
            <a:off x="18674862" y="5341481"/>
            <a:ext cx="848476" cy="5437888"/>
          </a:xfrm>
          <a:prstGeom prst="leftBrac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CE0CA6ED-E866-4DDF-9A34-0631FF537D0F}"/>
              </a:ext>
            </a:extLst>
          </p:cNvPr>
          <p:cNvSpPr/>
          <p:nvPr/>
        </p:nvSpPr>
        <p:spPr>
          <a:xfrm>
            <a:off x="9302261" y="2786152"/>
            <a:ext cx="3358662" cy="2221667"/>
          </a:xfrm>
          <a:prstGeom prst="wedgeEllipseCallout">
            <a:avLst>
              <a:gd name="adj1" fmla="val -9240"/>
              <a:gd name="adj2" fmla="val 61489"/>
            </a:avLst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3200" dirty="0">
                <a:solidFill>
                  <a:schemeClr val="bg1"/>
                </a:solidFill>
              </a:rPr>
              <a:t>功能分支為「短期支援分支」</a:t>
            </a:r>
            <a:endParaRPr kumimoji="0" lang="zh-TW" altLang="en-US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289134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5669561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Why Git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92062" y="3143250"/>
            <a:ext cx="17561169" cy="9147721"/>
          </a:xfrm>
        </p:spPr>
        <p:txBody>
          <a:bodyPr>
            <a:normAutofit/>
          </a:bodyPr>
          <a:lstStyle/>
          <a:p>
            <a:r>
              <a:rPr lang="zh-TW" altLang="en-US" sz="7200" dirty="0"/>
              <a:t>痛點</a:t>
            </a:r>
            <a:endParaRPr lang="en-US" altLang="zh-TW" sz="7200" dirty="0"/>
          </a:p>
          <a:p>
            <a:pPr lvl="1"/>
            <a:r>
              <a:rPr lang="zh-TW" altLang="en-US" sz="5400" dirty="0"/>
              <a:t>前面開發的功能必須上版，才能上後面開發的功能。</a:t>
            </a:r>
            <a:endParaRPr lang="en-US" altLang="zh-TW" sz="5400" dirty="0"/>
          </a:p>
          <a:p>
            <a:pPr lvl="1"/>
            <a:r>
              <a:rPr lang="zh-TW" altLang="en-US" sz="5400" dirty="0"/>
              <a:t>開發完成的原始碼無法</a:t>
            </a:r>
            <a:r>
              <a:rPr lang="en-US" altLang="zh-TW" sz="5400" dirty="0"/>
              <a:t>commit</a:t>
            </a:r>
            <a:r>
              <a:rPr lang="zh-TW" altLang="en-US" sz="5400" dirty="0"/>
              <a:t>，有原始碼遺失風險。</a:t>
            </a:r>
            <a:endParaRPr lang="en-US" altLang="zh-TW" sz="5400" dirty="0"/>
          </a:p>
          <a:p>
            <a:pPr lvl="1"/>
            <a:r>
              <a:rPr lang="en-US" altLang="zh-TW" sz="5400" dirty="0"/>
              <a:t>SVN</a:t>
            </a:r>
            <a:r>
              <a:rPr lang="zh-TW" altLang="en-US" sz="5400" dirty="0"/>
              <a:t>分支合併</a:t>
            </a:r>
            <a:r>
              <a:rPr lang="en-US" altLang="zh-TW" sz="5400" dirty="0"/>
              <a:t>(merge)</a:t>
            </a:r>
            <a:r>
              <a:rPr lang="zh-TW" altLang="en-US" sz="5400" dirty="0"/>
              <a:t>功能不直覺、不好用。</a:t>
            </a:r>
            <a:endParaRPr lang="en-US" altLang="zh-TW" sz="5400" dirty="0"/>
          </a:p>
          <a:p>
            <a:pPr lvl="1"/>
            <a:r>
              <a:rPr lang="en-US" altLang="zh-TW" sz="5400" dirty="0"/>
              <a:t>SVN</a:t>
            </a:r>
            <a:r>
              <a:rPr lang="zh-TW" altLang="en-US" sz="5400" dirty="0"/>
              <a:t>不適合多環境</a:t>
            </a:r>
            <a:r>
              <a:rPr lang="en-US" altLang="zh-TW" sz="5400" dirty="0"/>
              <a:t>(develop, stage, master)</a:t>
            </a:r>
            <a:r>
              <a:rPr lang="zh-TW" altLang="en-US" sz="5400" dirty="0"/>
              <a:t>、多分支使用需求。</a:t>
            </a:r>
            <a:endParaRPr lang="en-US" altLang="zh-TW" sz="5400" dirty="0"/>
          </a:p>
          <a:p>
            <a:pPr lvl="1"/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Freeform 1135">
            <a:extLst>
              <a:ext uri="{FF2B5EF4-FFF2-40B4-BE49-F238E27FC236}">
                <a16:creationId xmlns:a16="http://schemas.microsoft.com/office/drawing/2014/main" id="{15232407-D01A-436E-8DDD-3EE60ED635D5}"/>
              </a:ext>
            </a:extLst>
          </p:cNvPr>
          <p:cNvSpPr>
            <a:spLocks noEditPoints="1"/>
          </p:cNvSpPr>
          <p:nvPr/>
        </p:nvSpPr>
        <p:spPr bwMode="auto">
          <a:xfrm>
            <a:off x="2534054" y="6603966"/>
            <a:ext cx="1850938" cy="1808866"/>
          </a:xfrm>
          <a:custGeom>
            <a:avLst/>
            <a:gdLst>
              <a:gd name="T0" fmla="*/ 130 w 158"/>
              <a:gd name="T1" fmla="*/ 28 h 158"/>
              <a:gd name="T2" fmla="*/ 28 w 158"/>
              <a:gd name="T3" fmla="*/ 28 h 158"/>
              <a:gd name="T4" fmla="*/ 28 w 158"/>
              <a:gd name="T5" fmla="*/ 130 h 158"/>
              <a:gd name="T6" fmla="*/ 130 w 158"/>
              <a:gd name="T7" fmla="*/ 130 h 158"/>
              <a:gd name="T8" fmla="*/ 130 w 158"/>
              <a:gd name="T9" fmla="*/ 28 h 158"/>
              <a:gd name="T10" fmla="*/ 120 w 158"/>
              <a:gd name="T11" fmla="*/ 106 h 158"/>
              <a:gd name="T12" fmla="*/ 106 w 158"/>
              <a:gd name="T13" fmla="*/ 120 h 158"/>
              <a:gd name="T14" fmla="*/ 79 w 158"/>
              <a:gd name="T15" fmla="*/ 94 h 158"/>
              <a:gd name="T16" fmla="*/ 53 w 158"/>
              <a:gd name="T17" fmla="*/ 120 h 158"/>
              <a:gd name="T18" fmla="*/ 39 w 158"/>
              <a:gd name="T19" fmla="*/ 106 h 158"/>
              <a:gd name="T20" fmla="*/ 65 w 158"/>
              <a:gd name="T21" fmla="*/ 79 h 158"/>
              <a:gd name="T22" fmla="*/ 39 w 158"/>
              <a:gd name="T23" fmla="*/ 53 h 158"/>
              <a:gd name="T24" fmla="*/ 53 w 158"/>
              <a:gd name="T25" fmla="*/ 39 h 158"/>
              <a:gd name="T26" fmla="*/ 79 w 158"/>
              <a:gd name="T27" fmla="*/ 65 h 158"/>
              <a:gd name="T28" fmla="*/ 106 w 158"/>
              <a:gd name="T29" fmla="*/ 39 h 158"/>
              <a:gd name="T30" fmla="*/ 120 w 158"/>
              <a:gd name="T31" fmla="*/ 53 h 158"/>
              <a:gd name="T32" fmla="*/ 94 w 158"/>
              <a:gd name="T33" fmla="*/ 79 h 158"/>
              <a:gd name="T34" fmla="*/ 120 w 158"/>
              <a:gd name="T35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158">
                <a:moveTo>
                  <a:pt x="130" y="28"/>
                </a:moveTo>
                <a:cubicBezTo>
                  <a:pt x="102" y="0"/>
                  <a:pt x="56" y="0"/>
                  <a:pt x="28" y="28"/>
                </a:cubicBezTo>
                <a:cubicBezTo>
                  <a:pt x="0" y="56"/>
                  <a:pt x="0" y="102"/>
                  <a:pt x="28" y="130"/>
                </a:cubicBezTo>
                <a:cubicBezTo>
                  <a:pt x="56" y="158"/>
                  <a:pt x="102" y="158"/>
                  <a:pt x="130" y="130"/>
                </a:cubicBezTo>
                <a:cubicBezTo>
                  <a:pt x="158" y="102"/>
                  <a:pt x="158" y="56"/>
                  <a:pt x="130" y="28"/>
                </a:cubicBezTo>
                <a:close/>
                <a:moveTo>
                  <a:pt x="120" y="106"/>
                </a:moveTo>
                <a:cubicBezTo>
                  <a:pt x="106" y="120"/>
                  <a:pt x="106" y="120"/>
                  <a:pt x="106" y="120"/>
                </a:cubicBezTo>
                <a:cubicBezTo>
                  <a:pt x="79" y="94"/>
                  <a:pt x="79" y="94"/>
                  <a:pt x="79" y="94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65" y="79"/>
                  <a:pt x="65" y="79"/>
                  <a:pt x="65" y="79"/>
                </a:cubicBezTo>
                <a:cubicBezTo>
                  <a:pt x="39" y="53"/>
                  <a:pt x="39" y="53"/>
                  <a:pt x="39" y="53"/>
                </a:cubicBezTo>
                <a:cubicBezTo>
                  <a:pt x="53" y="39"/>
                  <a:pt x="53" y="39"/>
                  <a:pt x="53" y="39"/>
                </a:cubicBezTo>
                <a:cubicBezTo>
                  <a:pt x="79" y="65"/>
                  <a:pt x="79" y="65"/>
                  <a:pt x="79" y="65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94" y="79"/>
                  <a:pt x="94" y="79"/>
                  <a:pt x="94" y="79"/>
                </a:cubicBezTo>
                <a:lnTo>
                  <a:pt x="120" y="10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32">
            <a:extLst>
              <a:ext uri="{FF2B5EF4-FFF2-40B4-BE49-F238E27FC236}">
                <a16:creationId xmlns:a16="http://schemas.microsoft.com/office/drawing/2014/main" id="{8ADFE1FA-7DE7-43DF-8164-B5BD5F2A7D09}"/>
              </a:ext>
            </a:extLst>
          </p:cNvPr>
          <p:cNvSpPr>
            <a:spLocks noEditPoints="1"/>
          </p:cNvSpPr>
          <p:nvPr/>
        </p:nvSpPr>
        <p:spPr bwMode="auto">
          <a:xfrm>
            <a:off x="2657418" y="4698082"/>
            <a:ext cx="1604210" cy="1292972"/>
          </a:xfrm>
          <a:custGeom>
            <a:avLst/>
            <a:gdLst>
              <a:gd name="T0" fmla="*/ 142 w 284"/>
              <a:gd name="T1" fmla="*/ 0 h 245"/>
              <a:gd name="T2" fmla="*/ 0 w 284"/>
              <a:gd name="T3" fmla="*/ 245 h 245"/>
              <a:gd name="T4" fmla="*/ 284 w 284"/>
              <a:gd name="T5" fmla="*/ 245 h 245"/>
              <a:gd name="T6" fmla="*/ 142 w 284"/>
              <a:gd name="T7" fmla="*/ 0 h 245"/>
              <a:gd name="T8" fmla="*/ 157 w 284"/>
              <a:gd name="T9" fmla="*/ 214 h 245"/>
              <a:gd name="T10" fmla="*/ 126 w 284"/>
              <a:gd name="T11" fmla="*/ 214 h 245"/>
              <a:gd name="T12" fmla="*/ 126 w 284"/>
              <a:gd name="T13" fmla="*/ 185 h 245"/>
              <a:gd name="T14" fmla="*/ 157 w 284"/>
              <a:gd name="T15" fmla="*/ 185 h 245"/>
              <a:gd name="T16" fmla="*/ 157 w 284"/>
              <a:gd name="T17" fmla="*/ 214 h 245"/>
              <a:gd name="T18" fmla="*/ 148 w 284"/>
              <a:gd name="T19" fmla="*/ 174 h 245"/>
              <a:gd name="T20" fmla="*/ 134 w 284"/>
              <a:gd name="T21" fmla="*/ 174 h 245"/>
              <a:gd name="T22" fmla="*/ 126 w 284"/>
              <a:gd name="T23" fmla="*/ 105 h 245"/>
              <a:gd name="T24" fmla="*/ 126 w 284"/>
              <a:gd name="T25" fmla="*/ 67 h 245"/>
              <a:gd name="T26" fmla="*/ 157 w 284"/>
              <a:gd name="T27" fmla="*/ 67 h 245"/>
              <a:gd name="T28" fmla="*/ 157 w 284"/>
              <a:gd name="T29" fmla="*/ 105 h 245"/>
              <a:gd name="T30" fmla="*/ 148 w 284"/>
              <a:gd name="T31" fmla="*/ 17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4" h="245">
                <a:moveTo>
                  <a:pt x="142" y="0"/>
                </a:moveTo>
                <a:lnTo>
                  <a:pt x="0" y="245"/>
                </a:lnTo>
                <a:lnTo>
                  <a:pt x="284" y="245"/>
                </a:lnTo>
                <a:lnTo>
                  <a:pt x="142" y="0"/>
                </a:lnTo>
                <a:close/>
                <a:moveTo>
                  <a:pt x="157" y="214"/>
                </a:moveTo>
                <a:lnTo>
                  <a:pt x="126" y="214"/>
                </a:lnTo>
                <a:lnTo>
                  <a:pt x="126" y="185"/>
                </a:lnTo>
                <a:lnTo>
                  <a:pt x="157" y="185"/>
                </a:lnTo>
                <a:lnTo>
                  <a:pt x="157" y="214"/>
                </a:lnTo>
                <a:close/>
                <a:moveTo>
                  <a:pt x="148" y="174"/>
                </a:moveTo>
                <a:lnTo>
                  <a:pt x="134" y="174"/>
                </a:lnTo>
                <a:lnTo>
                  <a:pt x="126" y="105"/>
                </a:lnTo>
                <a:lnTo>
                  <a:pt x="126" y="67"/>
                </a:lnTo>
                <a:lnTo>
                  <a:pt x="157" y="67"/>
                </a:lnTo>
                <a:lnTo>
                  <a:pt x="157" y="105"/>
                </a:lnTo>
                <a:lnTo>
                  <a:pt x="148" y="17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22037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從</a:t>
            </a:r>
            <a:r>
              <a:rPr lang="en-US" altLang="zh-TW" sz="4800" dirty="0">
                <a:solidFill>
                  <a:srgbClr val="0070C0"/>
                </a:solidFill>
              </a:rPr>
              <a:t>tag v1.0</a:t>
            </a:r>
            <a:r>
              <a:rPr lang="zh-TW" altLang="en-US" sz="4800" dirty="0">
                <a:solidFill>
                  <a:srgbClr val="0070C0"/>
                </a:solidFill>
              </a:rPr>
              <a:t>建立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功能分支一，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feature/#5012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DFE7312-07AC-455E-A243-DFC399BA3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174" y="3143249"/>
            <a:ext cx="16407764" cy="848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8319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修改程式內容，</a:t>
            </a:r>
            <a:r>
              <a:rPr lang="en-US" altLang="zh-TW" sz="4800" dirty="0">
                <a:solidFill>
                  <a:srgbClr val="0070C0"/>
                </a:solidFill>
              </a:rPr>
              <a:t>commit</a:t>
            </a:r>
            <a:r>
              <a:rPr lang="zh-TW" altLang="en-US" sz="4800" dirty="0">
                <a:solidFill>
                  <a:srgbClr val="0070C0"/>
                </a:solidFill>
              </a:rPr>
              <a:t>之後，再</a:t>
            </a: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至遠端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BEBAA25-C33A-4098-A333-F1E6D07EB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49" y="4176814"/>
            <a:ext cx="8156841" cy="6397201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DEF61D7-6372-4799-AA43-750520D8E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619" y="5254736"/>
            <a:ext cx="14508508" cy="7778528"/>
          </a:xfrm>
          <a:prstGeom prst="rect">
            <a:avLst/>
          </a:prstGeom>
        </p:spPr>
      </p:pic>
      <p:sp>
        <p:nvSpPr>
          <p:cNvPr id="6" name="箭號: 向右 5">
            <a:extLst>
              <a:ext uri="{FF2B5EF4-FFF2-40B4-BE49-F238E27FC236}">
                <a16:creationId xmlns:a16="http://schemas.microsoft.com/office/drawing/2014/main" id="{49343776-9BFE-4C29-B2AF-93C389DF8631}"/>
              </a:ext>
            </a:extLst>
          </p:cNvPr>
          <p:cNvSpPr/>
          <p:nvPr/>
        </p:nvSpPr>
        <p:spPr>
          <a:xfrm>
            <a:off x="2586462" y="7375415"/>
            <a:ext cx="704111" cy="1428750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0D89579-F7AD-478A-851C-2F405348B9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55937" y="7377275"/>
            <a:ext cx="10840284" cy="4370115"/>
          </a:xfrm>
          <a:prstGeom prst="rect">
            <a:avLst/>
          </a:prstGeom>
        </p:spPr>
      </p:pic>
      <p:sp>
        <p:nvSpPr>
          <p:cNvPr id="9" name="箭號: 向右 8">
            <a:extLst>
              <a:ext uri="{FF2B5EF4-FFF2-40B4-BE49-F238E27FC236}">
                <a16:creationId xmlns:a16="http://schemas.microsoft.com/office/drawing/2014/main" id="{EA07B27F-8D55-43D2-A356-DB7F2E94A837}"/>
              </a:ext>
            </a:extLst>
          </p:cNvPr>
          <p:cNvSpPr/>
          <p:nvPr/>
        </p:nvSpPr>
        <p:spPr>
          <a:xfrm>
            <a:off x="12319168" y="8804165"/>
            <a:ext cx="704111" cy="1428750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698301428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將功能分支</a:t>
            </a: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，</a:t>
            </a:r>
            <a:r>
              <a:rPr lang="zh-TW" altLang="en-US" sz="4800" dirty="0">
                <a:solidFill>
                  <a:srgbClr val="FF0000"/>
                </a:solidFill>
              </a:rPr>
              <a:t>不要使用快進</a:t>
            </a:r>
            <a:r>
              <a:rPr lang="zh-TW" altLang="en-US" sz="4800" dirty="0">
                <a:solidFill>
                  <a:srgbClr val="0070C0"/>
                </a:solidFill>
              </a:rPr>
              <a:t>，讓合併歷程更清楚。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43E5B9A-485A-4C7A-9096-AEF8B1E2E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00" y="4319919"/>
            <a:ext cx="9734440" cy="82882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20E7FD7A-4E8F-45A2-8F72-27B9358AC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646" y="6584419"/>
            <a:ext cx="9096220" cy="2436487"/>
          </a:xfrm>
          <a:prstGeom prst="rect">
            <a:avLst/>
          </a:prstGeom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5BFB602D-AF6B-4ACD-B0E2-5402CCBF682A}"/>
              </a:ext>
            </a:extLst>
          </p:cNvPr>
          <p:cNvSpPr/>
          <p:nvPr/>
        </p:nvSpPr>
        <p:spPr>
          <a:xfrm>
            <a:off x="12609793" y="7367954"/>
            <a:ext cx="527538" cy="1143000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79323277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將 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 </a:t>
            </a:r>
            <a:r>
              <a:rPr lang="en-US" altLang="zh-TW" sz="4800" dirty="0">
                <a:solidFill>
                  <a:srgbClr val="0070C0"/>
                </a:solidFill>
              </a:rPr>
              <a:t>push </a:t>
            </a:r>
            <a:r>
              <a:rPr lang="zh-TW" altLang="en-US" sz="4800" dirty="0">
                <a:solidFill>
                  <a:srgbClr val="0070C0"/>
                </a:solidFill>
              </a:rPr>
              <a:t>至遠端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6CF994C-4AA3-4465-B482-AAB307C7C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537" y="4906081"/>
            <a:ext cx="14387772" cy="562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5047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將功能分支</a:t>
            </a: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，</a:t>
            </a:r>
            <a:r>
              <a:rPr lang="zh-TW" altLang="en-US" sz="4800" dirty="0">
                <a:solidFill>
                  <a:srgbClr val="FF0000"/>
                </a:solidFill>
              </a:rPr>
              <a:t>不要使用快進</a:t>
            </a:r>
            <a:r>
              <a:rPr lang="zh-TW" altLang="en-US" sz="4800" dirty="0">
                <a:solidFill>
                  <a:srgbClr val="0070C0"/>
                </a:solidFill>
              </a:rPr>
              <a:t>，讓合併歷程更清楚。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0E7FD7A-4E8F-45A2-8F72-27B9358AC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7646" y="6584419"/>
            <a:ext cx="9096220" cy="2436487"/>
          </a:xfrm>
          <a:prstGeom prst="rect">
            <a:avLst/>
          </a:prstGeom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5BFB602D-AF6B-4ACD-B0E2-5402CCBF682A}"/>
              </a:ext>
            </a:extLst>
          </p:cNvPr>
          <p:cNvSpPr/>
          <p:nvPr/>
        </p:nvSpPr>
        <p:spPr>
          <a:xfrm>
            <a:off x="12609793" y="7367954"/>
            <a:ext cx="527538" cy="1143000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4F895DC-D187-4339-A8AD-8AA28109B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090" y="4373811"/>
            <a:ext cx="9687388" cy="849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105018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將 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 </a:t>
            </a:r>
            <a:r>
              <a:rPr lang="en-US" altLang="zh-TW" sz="4800" dirty="0">
                <a:solidFill>
                  <a:srgbClr val="0070C0"/>
                </a:solidFill>
              </a:rPr>
              <a:t>push </a:t>
            </a:r>
            <a:r>
              <a:rPr lang="zh-TW" altLang="en-US" sz="4800" dirty="0">
                <a:solidFill>
                  <a:srgbClr val="0070C0"/>
                </a:solidFill>
              </a:rPr>
              <a:t>至遠端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82E9533-87C7-4CFE-B1A7-2F228FE62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355" y="5111154"/>
            <a:ext cx="14314066" cy="565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17260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</a:rPr>
              <a:t>檢視歷程</a:t>
            </a:r>
            <a:r>
              <a:rPr lang="en-US" altLang="zh-TW" sz="4800" dirty="0">
                <a:solidFill>
                  <a:srgbClr val="0070C0"/>
                </a:solidFill>
              </a:rPr>
              <a:t>(merge trace)</a:t>
            </a:r>
            <a:r>
              <a:rPr lang="zh-TW" altLang="en-US" sz="4800" dirty="0">
                <a:solidFill>
                  <a:srgbClr val="0070C0"/>
                </a:solidFill>
              </a:rPr>
              <a:t>，有合併動作就有新的線條產生。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1549408" lvl="1" indent="-914400">
              <a:buFont typeface="+mj-lt"/>
              <a:buAutoNum type="alphaLcPeriod"/>
            </a:pPr>
            <a:r>
              <a:rPr lang="zh-TW" altLang="en-US" sz="4800" dirty="0">
                <a:solidFill>
                  <a:srgbClr val="0070C0"/>
                </a:solidFill>
              </a:rPr>
              <a:t>先找到功能分支</a:t>
            </a:r>
            <a:r>
              <a:rPr lang="en-US" altLang="zh-TW" sz="4800" dirty="0">
                <a:solidFill>
                  <a:srgbClr val="0070C0"/>
                </a:solidFill>
              </a:rPr>
              <a:t>#5012(</a:t>
            </a:r>
            <a:r>
              <a:rPr lang="zh-TW" altLang="en-US" sz="4800" dirty="0">
                <a:solidFill>
                  <a:srgbClr val="0070C0"/>
                </a:solidFill>
              </a:rPr>
              <a:t>紅</a:t>
            </a:r>
            <a:r>
              <a:rPr lang="en-US" altLang="zh-TW" sz="4800" dirty="0">
                <a:solidFill>
                  <a:srgbClr val="0070C0"/>
                </a:solidFill>
              </a:rPr>
              <a:t>)</a:t>
            </a: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develop(</a:t>
            </a:r>
            <a:r>
              <a:rPr lang="zh-TW" altLang="en-US" sz="4800" dirty="0">
                <a:solidFill>
                  <a:srgbClr val="0070C0"/>
                </a:solidFill>
              </a:rPr>
              <a:t>綠</a:t>
            </a:r>
            <a:r>
              <a:rPr lang="en-US" altLang="zh-TW" sz="4800" dirty="0">
                <a:solidFill>
                  <a:srgbClr val="0070C0"/>
                </a:solidFill>
              </a:rPr>
              <a:t>)</a:t>
            </a: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stage(</a:t>
            </a:r>
            <a:r>
              <a:rPr lang="zh-TW" altLang="en-US" sz="4800" dirty="0">
                <a:solidFill>
                  <a:srgbClr val="0070C0"/>
                </a:solidFill>
              </a:rPr>
              <a:t>藍</a:t>
            </a:r>
            <a:r>
              <a:rPr lang="en-US" altLang="zh-TW" sz="4800" dirty="0">
                <a:solidFill>
                  <a:srgbClr val="0070C0"/>
                </a:solidFill>
              </a:rPr>
              <a:t>)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sz="4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3961BEB-0F7E-40E9-AD6B-FE830523D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11" y="7280030"/>
            <a:ext cx="23099577" cy="271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8640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從</a:t>
            </a:r>
            <a:r>
              <a:rPr lang="en-US" altLang="zh-TW" sz="4800" dirty="0">
                <a:solidFill>
                  <a:srgbClr val="0070C0"/>
                </a:solidFill>
              </a:rPr>
              <a:t>tag v1.0</a:t>
            </a:r>
            <a:r>
              <a:rPr lang="zh-TW" altLang="en-US" sz="4800" dirty="0">
                <a:solidFill>
                  <a:srgbClr val="0070C0"/>
                </a:solidFill>
              </a:rPr>
              <a:t>建立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功能分支二，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feature/#5013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7100A0D-23A2-4FB2-99B3-032916712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001" y="3143250"/>
            <a:ext cx="14910399" cy="848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34905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96B44E1-F256-4935-BA87-0EF7A915F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356" y="4187797"/>
            <a:ext cx="7203535" cy="5649547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en-US" altLang="zh-TW" sz="4800" dirty="0">
                <a:solidFill>
                  <a:srgbClr val="0070C0"/>
                </a:solidFill>
              </a:rPr>
              <a:t>#5013</a:t>
            </a:r>
            <a:r>
              <a:rPr lang="zh-TW" altLang="en-US" sz="4800" dirty="0">
                <a:solidFill>
                  <a:srgbClr val="0070C0"/>
                </a:solidFill>
              </a:rPr>
              <a:t>修改程式內容，</a:t>
            </a:r>
            <a:r>
              <a:rPr lang="en-US" altLang="zh-TW" sz="4800" dirty="0">
                <a:solidFill>
                  <a:srgbClr val="0070C0"/>
                </a:solidFill>
              </a:rPr>
              <a:t>commit</a:t>
            </a:r>
            <a:r>
              <a:rPr lang="zh-TW" altLang="en-US" sz="4800" dirty="0">
                <a:solidFill>
                  <a:srgbClr val="0070C0"/>
                </a:solidFill>
              </a:rPr>
              <a:t>之後，再</a:t>
            </a: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至遠端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箭號: 向右 5">
            <a:extLst>
              <a:ext uri="{FF2B5EF4-FFF2-40B4-BE49-F238E27FC236}">
                <a16:creationId xmlns:a16="http://schemas.microsoft.com/office/drawing/2014/main" id="{49343776-9BFE-4C29-B2AF-93C389DF8631}"/>
              </a:ext>
            </a:extLst>
          </p:cNvPr>
          <p:cNvSpPr/>
          <p:nvPr/>
        </p:nvSpPr>
        <p:spPr>
          <a:xfrm>
            <a:off x="2570806" y="7345503"/>
            <a:ext cx="704111" cy="1428750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箭號: 向右 8">
            <a:extLst>
              <a:ext uri="{FF2B5EF4-FFF2-40B4-BE49-F238E27FC236}">
                <a16:creationId xmlns:a16="http://schemas.microsoft.com/office/drawing/2014/main" id="{EA07B27F-8D55-43D2-A356-DB7F2E94A837}"/>
              </a:ext>
            </a:extLst>
          </p:cNvPr>
          <p:cNvSpPr/>
          <p:nvPr/>
        </p:nvSpPr>
        <p:spPr>
          <a:xfrm>
            <a:off x="12319168" y="8804165"/>
            <a:ext cx="704111" cy="1428750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B493079-1FD0-4820-B091-9BF17A104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099" y="5695417"/>
            <a:ext cx="8276190" cy="7000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02DD27-B93A-440C-949B-F8DB98B8A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70158" y="7152560"/>
            <a:ext cx="10625726" cy="4224686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419F3663-EB1F-42A6-A9EF-817AAE24FB10}"/>
              </a:ext>
            </a:extLst>
          </p:cNvPr>
          <p:cNvSpPr txBox="1"/>
          <p:nvPr/>
        </p:nvSpPr>
        <p:spPr>
          <a:xfrm>
            <a:off x="4900214" y="7031119"/>
            <a:ext cx="32060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2B1D28B2-AC7A-4BCE-88FE-388A853F0819}"/>
              </a:ext>
            </a:extLst>
          </p:cNvPr>
          <p:cNvSpPr txBox="1"/>
          <p:nvPr/>
        </p:nvSpPr>
        <p:spPr>
          <a:xfrm>
            <a:off x="8901043" y="9195417"/>
            <a:ext cx="32060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2.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4E86869-A38F-4CA8-BE38-9981BE584029}"/>
              </a:ext>
            </a:extLst>
          </p:cNvPr>
          <p:cNvSpPr txBox="1"/>
          <p:nvPr/>
        </p:nvSpPr>
        <p:spPr>
          <a:xfrm>
            <a:off x="5591312" y="11784112"/>
            <a:ext cx="320602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dirty="0">
                <a:solidFill>
                  <a:srgbClr val="FF0000"/>
                </a:solidFill>
              </a:rPr>
              <a:t>3.</a:t>
            </a:r>
            <a:endParaRPr kumimoji="0" lang="zh-TW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849514870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將功能分支</a:t>
            </a:r>
            <a:r>
              <a:rPr lang="en-US" altLang="zh-TW" sz="4800" dirty="0">
                <a:solidFill>
                  <a:srgbClr val="0070C0"/>
                </a:solidFill>
              </a:rPr>
              <a:t>#5013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，不要使用快進，因</a:t>
            </a: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、</a:t>
            </a:r>
            <a:r>
              <a:rPr lang="en-US" altLang="zh-TW" sz="4800" dirty="0">
                <a:solidFill>
                  <a:srgbClr val="0070C0"/>
                </a:solidFill>
              </a:rPr>
              <a:t>#5013</a:t>
            </a:r>
            <a:r>
              <a:rPr lang="zh-TW" altLang="en-US" sz="4800" dirty="0">
                <a:solidFill>
                  <a:srgbClr val="0070C0"/>
                </a:solidFill>
              </a:rPr>
              <a:t>皆從</a:t>
            </a:r>
            <a:r>
              <a:rPr lang="en-US" altLang="zh-TW" sz="4800" dirty="0">
                <a:solidFill>
                  <a:srgbClr val="0070C0"/>
                </a:solidFill>
              </a:rPr>
              <a:t>tag v1.0</a:t>
            </a:r>
            <a:r>
              <a:rPr lang="zh-TW" altLang="en-US" sz="4800" dirty="0">
                <a:solidFill>
                  <a:srgbClr val="0070C0"/>
                </a:solidFill>
              </a:rPr>
              <a:t>建立，有相同的起始點，且修改同一行內容，故</a:t>
            </a:r>
            <a:r>
              <a:rPr lang="zh-TW" altLang="en-US" sz="4800" dirty="0">
                <a:solidFill>
                  <a:srgbClr val="FF0000"/>
                </a:solidFill>
              </a:rPr>
              <a:t>模擬衝突發生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5D33D4C-A899-4689-A752-1C698BDBD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27" y="4850295"/>
            <a:ext cx="9096220" cy="799085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ACA038E-5813-448B-8CD6-A1CFF4EB6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602" y="8003409"/>
            <a:ext cx="7976636" cy="215542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6E6ECFF-19C9-426A-A653-C4D386000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2284" y="5613246"/>
            <a:ext cx="8980916" cy="7065262"/>
          </a:xfrm>
          <a:prstGeom prst="rect">
            <a:avLst/>
          </a:prstGeom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5BFB602D-AF6B-4ACD-B0E2-5402CCBF682A}"/>
              </a:ext>
            </a:extLst>
          </p:cNvPr>
          <p:cNvSpPr/>
          <p:nvPr/>
        </p:nvSpPr>
        <p:spPr>
          <a:xfrm>
            <a:off x="5655685" y="8003409"/>
            <a:ext cx="527538" cy="1143000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箭號: 向右 9">
            <a:extLst>
              <a:ext uri="{FF2B5EF4-FFF2-40B4-BE49-F238E27FC236}">
                <a16:creationId xmlns:a16="http://schemas.microsoft.com/office/drawing/2014/main" id="{9B685EBD-A0D3-45E9-B48C-D23EDAE5E2E2}"/>
              </a:ext>
            </a:extLst>
          </p:cNvPr>
          <p:cNvSpPr/>
          <p:nvPr/>
        </p:nvSpPr>
        <p:spPr>
          <a:xfrm>
            <a:off x="14458992" y="7961856"/>
            <a:ext cx="527538" cy="1143000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126357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5669561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Why Git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15508" y="3143250"/>
            <a:ext cx="18499015" cy="9147721"/>
          </a:xfrm>
        </p:spPr>
        <p:txBody>
          <a:bodyPr>
            <a:normAutofit/>
          </a:bodyPr>
          <a:lstStyle/>
          <a:p>
            <a:r>
              <a:rPr lang="zh-TW" altLang="en-US" sz="7200" dirty="0"/>
              <a:t>解決方案</a:t>
            </a:r>
            <a:endParaRPr lang="en-US" altLang="zh-TW" sz="5400" dirty="0"/>
          </a:p>
          <a:p>
            <a:pPr lvl="1"/>
            <a:r>
              <a:rPr lang="en-US" altLang="zh-TW" sz="5400" dirty="0"/>
              <a:t>Git</a:t>
            </a:r>
            <a:r>
              <a:rPr lang="zh-TW" altLang="en-US" sz="5400" dirty="0"/>
              <a:t>有快速、直覺、出色的合併歷程追蹤</a:t>
            </a:r>
            <a:r>
              <a:rPr lang="en-US" altLang="zh-TW" sz="5400" dirty="0"/>
              <a:t>(merge trace)</a:t>
            </a:r>
            <a:r>
              <a:rPr lang="zh-TW" altLang="en-US" sz="5400" dirty="0"/>
              <a:t>能力，適合多環境、多分支需求。</a:t>
            </a:r>
            <a:endParaRPr lang="en-US" altLang="zh-TW" sz="5400" dirty="0"/>
          </a:p>
          <a:p>
            <a:pPr lvl="1"/>
            <a:r>
              <a:rPr lang="en-US" altLang="zh-TW" sz="5400" dirty="0"/>
              <a:t>Git</a:t>
            </a:r>
            <a:r>
              <a:rPr lang="zh-TW" altLang="en-US" sz="5400" dirty="0"/>
              <a:t>是分散式系統，可以降低對</a:t>
            </a:r>
            <a:r>
              <a:rPr lang="en-US" altLang="zh-TW" sz="5400" dirty="0"/>
              <a:t>server</a:t>
            </a:r>
            <a:r>
              <a:rPr lang="zh-TW" altLang="en-US" sz="5400" dirty="0"/>
              <a:t>依賴度，可離線使用，必要時才需</a:t>
            </a:r>
            <a:r>
              <a:rPr lang="en-US" altLang="zh-TW" sz="5400" dirty="0"/>
              <a:t>pull</a:t>
            </a:r>
            <a:r>
              <a:rPr lang="zh-TW" altLang="en-US" sz="5400" dirty="0"/>
              <a:t>或</a:t>
            </a:r>
            <a:r>
              <a:rPr lang="en-US" altLang="zh-TW" sz="5400" dirty="0"/>
              <a:t>push</a:t>
            </a:r>
            <a:r>
              <a:rPr lang="zh-TW" altLang="en-US" sz="5400" dirty="0"/>
              <a:t>至遠端</a:t>
            </a:r>
            <a:r>
              <a:rPr lang="en-US" altLang="zh-TW" sz="5400" dirty="0"/>
              <a:t>server</a:t>
            </a:r>
          </a:p>
          <a:p>
            <a:pPr lvl="1"/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Freeform 1115">
            <a:extLst>
              <a:ext uri="{FF2B5EF4-FFF2-40B4-BE49-F238E27FC236}">
                <a16:creationId xmlns:a16="http://schemas.microsoft.com/office/drawing/2014/main" id="{24305246-1AC1-4348-A5DE-1E822CD310C2}"/>
              </a:ext>
            </a:extLst>
          </p:cNvPr>
          <p:cNvSpPr>
            <a:spLocks/>
          </p:cNvSpPr>
          <p:nvPr/>
        </p:nvSpPr>
        <p:spPr bwMode="auto">
          <a:xfrm>
            <a:off x="1627657" y="4820724"/>
            <a:ext cx="2287851" cy="2215638"/>
          </a:xfrm>
          <a:custGeom>
            <a:avLst/>
            <a:gdLst>
              <a:gd name="T0" fmla="*/ 70 w 144"/>
              <a:gd name="T1" fmla="*/ 109 h 144"/>
              <a:gd name="T2" fmla="*/ 70 w 144"/>
              <a:gd name="T3" fmla="*/ 109 h 144"/>
              <a:gd name="T4" fmla="*/ 28 w 144"/>
              <a:gd name="T5" fmla="*/ 67 h 144"/>
              <a:gd name="T6" fmla="*/ 47 w 144"/>
              <a:gd name="T7" fmla="*/ 48 h 144"/>
              <a:gd name="T8" fmla="*/ 70 w 144"/>
              <a:gd name="T9" fmla="*/ 71 h 144"/>
              <a:gd name="T10" fmla="*/ 121 w 144"/>
              <a:gd name="T11" fmla="*/ 20 h 144"/>
              <a:gd name="T12" fmla="*/ 72 w 144"/>
              <a:gd name="T13" fmla="*/ 0 h 144"/>
              <a:gd name="T14" fmla="*/ 0 w 144"/>
              <a:gd name="T15" fmla="*/ 72 h 144"/>
              <a:gd name="T16" fmla="*/ 72 w 144"/>
              <a:gd name="T17" fmla="*/ 144 h 144"/>
              <a:gd name="T18" fmla="*/ 144 w 144"/>
              <a:gd name="T19" fmla="*/ 72 h 144"/>
              <a:gd name="T20" fmla="*/ 137 w 144"/>
              <a:gd name="T21" fmla="*/ 42 h 144"/>
              <a:gd name="T22" fmla="*/ 70 w 144"/>
              <a:gd name="T23" fmla="*/ 10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0" y="109"/>
                </a:moveTo>
                <a:cubicBezTo>
                  <a:pt x="70" y="109"/>
                  <a:pt x="70" y="109"/>
                  <a:pt x="70" y="109"/>
                </a:cubicBezTo>
                <a:cubicBezTo>
                  <a:pt x="28" y="67"/>
                  <a:pt x="28" y="67"/>
                  <a:pt x="28" y="67"/>
                </a:cubicBezTo>
                <a:cubicBezTo>
                  <a:pt x="47" y="48"/>
                  <a:pt x="47" y="48"/>
                  <a:pt x="47" y="48"/>
                </a:cubicBezTo>
                <a:cubicBezTo>
                  <a:pt x="70" y="71"/>
                  <a:pt x="70" y="71"/>
                  <a:pt x="70" y="71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08" y="7"/>
                  <a:pt x="9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61"/>
                  <a:pt x="142" y="51"/>
                  <a:pt x="137" y="42"/>
                </a:cubicBezTo>
                <a:lnTo>
                  <a:pt x="70" y="10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49846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解決</a:t>
            </a:r>
            <a:r>
              <a:rPr lang="en-US" altLang="zh-TW" sz="4800" dirty="0">
                <a:solidFill>
                  <a:srgbClr val="0070C0"/>
                </a:solidFill>
              </a:rPr>
              <a:t>#5013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發生的衝突，啟動比對工具，自動生成備份檔。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00A584E-C807-49FB-9036-CB07EA726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41" y="4167280"/>
            <a:ext cx="16143041" cy="8616733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B48D396-A6DE-4024-A116-F7EC1341F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0695" y="7104184"/>
            <a:ext cx="9672864" cy="4090787"/>
          </a:xfrm>
          <a:prstGeom prst="rect">
            <a:avLst/>
          </a:prstGeom>
        </p:spPr>
      </p:pic>
      <p:sp>
        <p:nvSpPr>
          <p:cNvPr id="9" name="箭號: 向右 8">
            <a:extLst>
              <a:ext uri="{FF2B5EF4-FFF2-40B4-BE49-F238E27FC236}">
                <a16:creationId xmlns:a16="http://schemas.microsoft.com/office/drawing/2014/main" id="{BA6018D6-207A-4DD9-9CD5-3768A6E243DD}"/>
              </a:ext>
            </a:extLst>
          </p:cNvPr>
          <p:cNvSpPr/>
          <p:nvPr/>
        </p:nvSpPr>
        <p:spPr>
          <a:xfrm>
            <a:off x="13645662" y="7894820"/>
            <a:ext cx="597876" cy="1248507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4720759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於比對工具</a:t>
            </a:r>
            <a:r>
              <a:rPr lang="en-US" altLang="zh-TW" sz="4800" dirty="0" err="1">
                <a:solidFill>
                  <a:srgbClr val="0070C0"/>
                </a:solidFill>
              </a:rPr>
              <a:t>WinMerge</a:t>
            </a:r>
            <a:r>
              <a:rPr lang="zh-TW" altLang="en-US" sz="4800" dirty="0">
                <a:solidFill>
                  <a:srgbClr val="0070C0"/>
                </a:solidFill>
              </a:rPr>
              <a:t>調整衝突內容後存檔。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939C63C-2F5B-4942-9BBC-0247B089B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92" y="4556251"/>
            <a:ext cx="11286600" cy="7155104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7BA8996-9D68-44BB-A0B0-F6146B8D6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4710" y="4556252"/>
            <a:ext cx="11286598" cy="7155103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id="{D7039F41-AE50-4392-BD50-766002B8D892}"/>
              </a:ext>
            </a:extLst>
          </p:cNvPr>
          <p:cNvSpPr/>
          <p:nvPr/>
        </p:nvSpPr>
        <p:spPr>
          <a:xfrm>
            <a:off x="11912190" y="7092856"/>
            <a:ext cx="633047" cy="1248508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5225751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en-US" altLang="zh-TW" sz="4800" dirty="0" err="1">
                <a:solidFill>
                  <a:srgbClr val="0070C0"/>
                </a:solidFill>
              </a:rPr>
              <a:t>WinMerge</a:t>
            </a:r>
            <a:r>
              <a:rPr lang="zh-TW" altLang="en-US" sz="4800" dirty="0">
                <a:solidFill>
                  <a:srgbClr val="0070C0"/>
                </a:solidFill>
              </a:rPr>
              <a:t>解衝突完成後，刪除剩餘的備份檔案，返回</a:t>
            </a:r>
            <a:r>
              <a:rPr lang="en-US" altLang="zh-TW" sz="4800" dirty="0" err="1">
                <a:solidFill>
                  <a:srgbClr val="0070C0"/>
                </a:solidFill>
              </a:rPr>
              <a:t>Sourcetree</a:t>
            </a:r>
            <a:r>
              <a:rPr lang="zh-TW" altLang="en-US" sz="4800" dirty="0">
                <a:solidFill>
                  <a:srgbClr val="0070C0"/>
                </a:solidFill>
              </a:rPr>
              <a:t>按下</a:t>
            </a:r>
            <a:r>
              <a:rPr lang="en-US" altLang="zh-TW" sz="4800" dirty="0">
                <a:solidFill>
                  <a:srgbClr val="0070C0"/>
                </a:solidFill>
              </a:rPr>
              <a:t>commit</a:t>
            </a:r>
            <a:r>
              <a:rPr lang="zh-TW" altLang="en-US" sz="4800" dirty="0">
                <a:solidFill>
                  <a:srgbClr val="0070C0"/>
                </a:solidFill>
              </a:rPr>
              <a:t>，即完成合併動作。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2937A9E-0047-4AED-96CB-7743E5E85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22" y="5310562"/>
            <a:ext cx="9827045" cy="392137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3E061A7-712F-43EE-9734-C59967E1F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4904" y="5363313"/>
            <a:ext cx="13024475" cy="6664571"/>
          </a:xfrm>
          <a:prstGeom prst="rect">
            <a:avLst/>
          </a:prstGeom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05EEFDF4-65D5-4011-95BB-28983F2A546C}"/>
              </a:ext>
            </a:extLst>
          </p:cNvPr>
          <p:cNvSpPr/>
          <p:nvPr/>
        </p:nvSpPr>
        <p:spPr>
          <a:xfrm>
            <a:off x="10304585" y="6348054"/>
            <a:ext cx="580292" cy="1143000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76558108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將</a:t>
            </a:r>
            <a:r>
              <a:rPr lang="en-US" altLang="zh-TW" sz="4800" dirty="0">
                <a:solidFill>
                  <a:srgbClr val="0070C0"/>
                </a:solidFill>
              </a:rPr>
              <a:t>develop</a:t>
            </a:r>
            <a:r>
              <a:rPr lang="zh-TW" altLang="en-US" sz="4800" dirty="0">
                <a:solidFill>
                  <a:srgbClr val="0070C0"/>
                </a:solidFill>
              </a:rPr>
              <a:t>分支</a:t>
            </a: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至遠端。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B7A3C7B-E68E-4FF3-9450-8FD29C1BC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793" y="4270076"/>
            <a:ext cx="15430622" cy="789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92019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zh-TW" altLang="en-US" sz="4800" dirty="0">
                <a:solidFill>
                  <a:srgbClr val="0070C0"/>
                </a:solidFill>
              </a:rPr>
              <a:t>檢視歷程</a:t>
            </a:r>
            <a:r>
              <a:rPr lang="en-US" altLang="zh-TW" sz="4800" dirty="0">
                <a:solidFill>
                  <a:srgbClr val="0070C0"/>
                </a:solidFill>
              </a:rPr>
              <a:t>(merge trace)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1549408" lvl="1" indent="-914400">
              <a:buFont typeface="+mj-lt"/>
              <a:buAutoNum type="alphaLcPeriod"/>
            </a:pPr>
            <a:r>
              <a:rPr lang="zh-TW" altLang="en-US" sz="4800" dirty="0">
                <a:solidFill>
                  <a:srgbClr val="0070C0"/>
                </a:solidFill>
              </a:rPr>
              <a:t>先找到功能分支</a:t>
            </a:r>
            <a:r>
              <a:rPr lang="en-US" altLang="zh-TW" sz="4800" dirty="0">
                <a:solidFill>
                  <a:srgbClr val="0070C0"/>
                </a:solidFill>
              </a:rPr>
              <a:t>#5013(</a:t>
            </a:r>
            <a:r>
              <a:rPr lang="zh-TW" altLang="en-US" sz="4800" dirty="0">
                <a:solidFill>
                  <a:srgbClr val="0070C0"/>
                </a:solidFill>
              </a:rPr>
              <a:t>紅</a:t>
            </a:r>
            <a:r>
              <a:rPr lang="en-US" altLang="zh-TW" sz="4800" dirty="0">
                <a:solidFill>
                  <a:srgbClr val="0070C0"/>
                </a:solidFill>
              </a:rPr>
              <a:t>)</a:t>
            </a: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#5013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r>
              <a:rPr lang="en-US" altLang="zh-TW" sz="4800" dirty="0">
                <a:solidFill>
                  <a:srgbClr val="0070C0"/>
                </a:solidFill>
              </a:rPr>
              <a:t>develop(</a:t>
            </a:r>
            <a:r>
              <a:rPr lang="zh-TW" altLang="en-US" sz="4800" dirty="0">
                <a:solidFill>
                  <a:srgbClr val="0070C0"/>
                </a:solidFill>
              </a:rPr>
              <a:t>藍</a:t>
            </a:r>
            <a:r>
              <a:rPr lang="en-US" altLang="zh-TW" sz="4800" dirty="0">
                <a:solidFill>
                  <a:srgbClr val="0070C0"/>
                </a:solidFill>
              </a:rPr>
              <a:t>)</a:t>
            </a: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D95BEA3-EAE4-48FA-A984-0B7462D49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07" y="7264374"/>
            <a:ext cx="23442786" cy="33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86052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依據</a:t>
            </a:r>
            <a:r>
              <a:rPr lang="en-US" altLang="zh-TW" sz="4800" dirty="0">
                <a:solidFill>
                  <a:srgbClr val="0070C0"/>
                </a:solidFill>
              </a:rPr>
              <a:t>Mantis</a:t>
            </a:r>
            <a:r>
              <a:rPr lang="zh-TW" altLang="en-US" sz="4800" dirty="0">
                <a:solidFill>
                  <a:srgbClr val="0070C0"/>
                </a:solidFill>
              </a:rPr>
              <a:t>版本規劃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功能需上版，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zh-TW" altLang="en-US" sz="4800" dirty="0">
                <a:solidFill>
                  <a:srgbClr val="0070C0"/>
                </a:solidFill>
              </a:rPr>
              <a:t>因此將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合併至</a:t>
            </a:r>
            <a:br>
              <a:rPr lang="en-US" altLang="zh-TW" sz="4800" dirty="0">
                <a:solidFill>
                  <a:srgbClr val="0070C0"/>
                </a:solidFill>
              </a:rPr>
            </a:b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，</a:t>
            </a:r>
            <a:r>
              <a:rPr lang="zh-TW" altLang="en-US" sz="4800" dirty="0">
                <a:solidFill>
                  <a:srgbClr val="FF0000"/>
                </a:solidFill>
              </a:rPr>
              <a:t>不要使用快進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2B7D5F2-1ADB-4B51-A11C-F19C1EA3C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696" y="3143250"/>
            <a:ext cx="14164587" cy="891979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DCE56E1B-F848-45E2-B312-A18CF7DD2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40" y="8720225"/>
            <a:ext cx="8271115" cy="2234996"/>
          </a:xfrm>
          <a:prstGeom prst="rect">
            <a:avLst/>
          </a:prstGeom>
        </p:spPr>
      </p:pic>
      <p:sp>
        <p:nvSpPr>
          <p:cNvPr id="5" name="箭號: 彎曲 4">
            <a:extLst>
              <a:ext uri="{FF2B5EF4-FFF2-40B4-BE49-F238E27FC236}">
                <a16:creationId xmlns:a16="http://schemas.microsoft.com/office/drawing/2014/main" id="{C0AADDBF-2F95-429C-9F3E-F628A64FA322}"/>
              </a:ext>
            </a:extLst>
          </p:cNvPr>
          <p:cNvSpPr/>
          <p:nvPr/>
        </p:nvSpPr>
        <p:spPr>
          <a:xfrm rot="16200000" flipH="1">
            <a:off x="7906732" y="6864355"/>
            <a:ext cx="1301263" cy="1499583"/>
          </a:xfrm>
          <a:prstGeom prst="ben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69279792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將</a:t>
            </a: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分支</a:t>
            </a:r>
            <a:r>
              <a:rPr lang="en-US" altLang="zh-TW" sz="4800" dirty="0">
                <a:solidFill>
                  <a:srgbClr val="0070C0"/>
                </a:solidFill>
              </a:rPr>
              <a:t>push</a:t>
            </a:r>
            <a:r>
              <a:rPr lang="zh-TW" altLang="en-US" sz="4800" dirty="0">
                <a:solidFill>
                  <a:srgbClr val="0070C0"/>
                </a:solidFill>
              </a:rPr>
              <a:t>至遠端。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908F33F-CC1B-42CF-B27F-5F8F65F99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143" y="4431579"/>
            <a:ext cx="19684862" cy="78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11347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更版至正式套後，達到</a:t>
            </a:r>
            <a:r>
              <a:rPr lang="zh-TW" altLang="en-US" sz="4800" dirty="0">
                <a:solidFill>
                  <a:srgbClr val="FF0000"/>
                </a:solidFill>
              </a:rPr>
              <a:t>特定里程碑，建立</a:t>
            </a:r>
            <a:r>
              <a:rPr lang="en-US" altLang="zh-TW" sz="4800" dirty="0">
                <a:solidFill>
                  <a:srgbClr val="FF0000"/>
                </a:solidFill>
              </a:rPr>
              <a:t>tag</a:t>
            </a:r>
            <a:r>
              <a:rPr lang="zh-TW" altLang="en-US" sz="4800" dirty="0">
                <a:solidFill>
                  <a:srgbClr val="0070C0"/>
                </a:solidFill>
              </a:rPr>
              <a:t>。</a:t>
            </a:r>
            <a:endParaRPr lang="en-US" altLang="zh-TW" sz="7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5A5F2BC-939D-48F5-8A60-C79A98F8C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040" y="4523547"/>
            <a:ext cx="16187068" cy="7346068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BA1FB26-36A7-4215-B7EA-CAFC54F29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2606" y="1982666"/>
            <a:ext cx="2846030" cy="10977544"/>
          </a:xfrm>
          <a:prstGeom prst="rect">
            <a:avLst/>
          </a:prstGeom>
        </p:spPr>
      </p:pic>
      <p:sp>
        <p:nvSpPr>
          <p:cNvPr id="6" name="箭號: 向右 5">
            <a:extLst>
              <a:ext uri="{FF2B5EF4-FFF2-40B4-BE49-F238E27FC236}">
                <a16:creationId xmlns:a16="http://schemas.microsoft.com/office/drawing/2014/main" id="{ACA78C01-F8C4-4801-97F9-B4314152773F}"/>
              </a:ext>
            </a:extLst>
          </p:cNvPr>
          <p:cNvSpPr/>
          <p:nvPr/>
        </p:nvSpPr>
        <p:spPr>
          <a:xfrm>
            <a:off x="18112154" y="6858000"/>
            <a:ext cx="808892" cy="1406769"/>
          </a:xfrm>
          <a:prstGeom prst="rightArrow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5532254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5036298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使用功能分支</a:t>
            </a:r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4800" dirty="0">
                <a:solidFill>
                  <a:srgbClr val="0070C0"/>
                </a:solidFill>
              </a:rPr>
              <a:t>檢視歷程</a:t>
            </a:r>
            <a:r>
              <a:rPr lang="en-US" altLang="zh-TW" sz="4800" dirty="0">
                <a:solidFill>
                  <a:srgbClr val="0070C0"/>
                </a:solidFill>
              </a:rPr>
              <a:t>(merge trace)</a:t>
            </a:r>
            <a:r>
              <a:rPr lang="zh-TW" altLang="en-US" sz="4800" dirty="0">
                <a:solidFill>
                  <a:srgbClr val="0070C0"/>
                </a:solidFill>
              </a:rPr>
              <a:t>，從</a:t>
            </a: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逆著看回去。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1549408" lvl="1" indent="-914400">
              <a:buFont typeface="+mj-lt"/>
              <a:buAutoNum type="alphaLcPeriod"/>
            </a:pPr>
            <a:r>
              <a:rPr lang="zh-TW" altLang="en-US" sz="4800" dirty="0">
                <a:solidFill>
                  <a:srgbClr val="0070C0"/>
                </a:solidFill>
              </a:rPr>
              <a:t>先找到藍色</a:t>
            </a: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分支，標籤</a:t>
            </a:r>
            <a:r>
              <a:rPr lang="en-US" altLang="zh-TW" sz="4800" dirty="0">
                <a:solidFill>
                  <a:srgbClr val="0070C0"/>
                </a:solidFill>
              </a:rPr>
              <a:t>icon</a:t>
            </a:r>
            <a:r>
              <a:rPr lang="zh-TW" altLang="en-US" sz="4800" dirty="0">
                <a:solidFill>
                  <a:srgbClr val="0070C0"/>
                </a:solidFill>
              </a:rPr>
              <a:t>顯示已建立 </a:t>
            </a:r>
            <a:r>
              <a:rPr lang="en-US" altLang="zh-TW" sz="4800" dirty="0">
                <a:solidFill>
                  <a:srgbClr val="0070C0"/>
                </a:solidFill>
              </a:rPr>
              <a:t>tag</a:t>
            </a:r>
            <a:r>
              <a:rPr lang="zh-TW" altLang="en-US" sz="4800" dirty="0">
                <a:solidFill>
                  <a:srgbClr val="0070C0"/>
                </a:solidFill>
              </a:rPr>
              <a:t> </a:t>
            </a:r>
            <a:r>
              <a:rPr lang="en-US" altLang="zh-TW" sz="4800" dirty="0">
                <a:solidFill>
                  <a:srgbClr val="0070C0"/>
                </a:solidFill>
              </a:rPr>
              <a:t>v1.1</a:t>
            </a: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回推由紅線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分支合併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回推紫色</a:t>
            </a: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功能分支合併</a:t>
            </a:r>
            <a:endParaRPr lang="en-US" altLang="zh-TW" sz="4800" dirty="0">
              <a:solidFill>
                <a:srgbClr val="0070C0"/>
              </a:solidFill>
            </a:endParaRPr>
          </a:p>
          <a:p>
            <a:pPr marL="1549408" lvl="1" indent="-914400">
              <a:buFont typeface="+mj-lt"/>
              <a:buAutoNum type="alphaLcPeriod"/>
            </a:pPr>
            <a:r>
              <a:rPr lang="en-US" altLang="zh-TW" sz="4800" dirty="0">
                <a:solidFill>
                  <a:srgbClr val="0070C0"/>
                </a:solidFill>
              </a:rPr>
              <a:t>master</a:t>
            </a:r>
            <a:r>
              <a:rPr lang="zh-TW" altLang="en-US" sz="4800" dirty="0">
                <a:solidFill>
                  <a:srgbClr val="0070C0"/>
                </a:solidFill>
              </a:rPr>
              <a:t>、</a:t>
            </a:r>
            <a:r>
              <a:rPr lang="en-US" altLang="zh-TW" sz="4800" dirty="0">
                <a:solidFill>
                  <a:srgbClr val="0070C0"/>
                </a:solidFill>
              </a:rPr>
              <a:t>stage</a:t>
            </a:r>
            <a:r>
              <a:rPr lang="zh-TW" altLang="en-US" sz="4800" dirty="0">
                <a:solidFill>
                  <a:srgbClr val="0070C0"/>
                </a:solidFill>
              </a:rPr>
              <a:t>、</a:t>
            </a:r>
            <a:r>
              <a:rPr lang="en-US" altLang="zh-TW" sz="4800" dirty="0">
                <a:solidFill>
                  <a:srgbClr val="0070C0"/>
                </a:solidFill>
              </a:rPr>
              <a:t>#5012</a:t>
            </a:r>
            <a:r>
              <a:rPr lang="zh-TW" altLang="en-US" sz="4800" dirty="0">
                <a:solidFill>
                  <a:srgbClr val="0070C0"/>
                </a:solidFill>
              </a:rPr>
              <a:t>分支有共同的起點： </a:t>
            </a:r>
            <a:r>
              <a:rPr lang="en-US" altLang="zh-TW" sz="4800" dirty="0">
                <a:solidFill>
                  <a:srgbClr val="0070C0"/>
                </a:solidFill>
              </a:rPr>
              <a:t>tag v1.0</a:t>
            </a: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407FE5A-C4BD-4D6C-8BBF-545353CC0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91" y="8247185"/>
            <a:ext cx="22319418" cy="371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257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0B1039-DEA3-413F-8779-F5ADD39B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安裝與實機操作</a:t>
            </a:r>
          </a:p>
        </p:txBody>
      </p:sp>
    </p:spTree>
    <p:extLst>
      <p:ext uri="{BB962C8B-B14F-4D97-AF65-F5344CB8AC3E}">
        <p14:creationId xmlns:p14="http://schemas.microsoft.com/office/powerpoint/2010/main" val="218021904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0B1039-DEA3-413F-8779-F5ADD39B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情境</a:t>
            </a:r>
            <a:r>
              <a:rPr lang="en-US" altLang="zh-TW" dirty="0"/>
              <a:t>Demo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11924861"/>
      </p:ext>
    </p:ext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9343319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安裝與實機操作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安裝 </a:t>
            </a:r>
            <a:r>
              <a:rPr lang="en-US" altLang="zh-TW" sz="6000" dirty="0" err="1"/>
              <a:t>WinMerge</a:t>
            </a:r>
            <a:endParaRPr lang="en-US" altLang="zh-TW" sz="6000" dirty="0"/>
          </a:p>
          <a:p>
            <a:r>
              <a:rPr lang="zh-TW" altLang="en-US" sz="6000" dirty="0"/>
              <a:t>安裝 </a:t>
            </a:r>
            <a:r>
              <a:rPr lang="en-US" altLang="zh-TW" sz="6000" dirty="0" err="1"/>
              <a:t>Sourcetree</a:t>
            </a:r>
            <a:endParaRPr lang="en-US" altLang="zh-TW" sz="6000" dirty="0"/>
          </a:p>
          <a:p>
            <a:pPr lvl="1"/>
            <a:r>
              <a:rPr lang="en-US" altLang="zh-TW" sz="4800" dirty="0"/>
              <a:t>Bitbucket </a:t>
            </a:r>
            <a:r>
              <a:rPr lang="zh-TW" altLang="en-US" sz="4800" dirty="0"/>
              <a:t>略過</a:t>
            </a:r>
            <a:endParaRPr lang="en-US" altLang="zh-TW" sz="4800" dirty="0"/>
          </a:p>
          <a:p>
            <a:pPr lvl="1"/>
            <a:r>
              <a:rPr lang="zh-TW" altLang="en-US" sz="4800" dirty="0"/>
              <a:t>不要勾選</a:t>
            </a:r>
            <a:r>
              <a:rPr lang="en-US" altLang="zh-TW" sz="4800" dirty="0"/>
              <a:t>Mercurial</a:t>
            </a:r>
            <a:r>
              <a:rPr lang="zh-TW" altLang="en-US" sz="4800" dirty="0"/>
              <a:t>選項</a:t>
            </a:r>
            <a:endParaRPr lang="en-US" altLang="zh-TW" sz="4800" dirty="0"/>
          </a:p>
          <a:p>
            <a:pPr lvl="1"/>
            <a:r>
              <a:rPr lang="zh-TW" altLang="en-US" sz="4800" dirty="0"/>
              <a:t>設定工作區</a:t>
            </a:r>
            <a:endParaRPr lang="en-US" altLang="zh-TW" sz="4800" dirty="0"/>
          </a:p>
          <a:p>
            <a:pPr lvl="1"/>
            <a:r>
              <a:rPr lang="zh-TW" altLang="en-US" sz="4800" dirty="0"/>
              <a:t>設定語系</a:t>
            </a:r>
            <a:r>
              <a:rPr lang="en-US" altLang="zh-TW" sz="4800" dirty="0"/>
              <a:t>(</a:t>
            </a:r>
            <a:r>
              <a:rPr lang="zh-TW" altLang="en-US" sz="4800" dirty="0"/>
              <a:t>選項</a:t>
            </a:r>
            <a:r>
              <a:rPr lang="en-US" altLang="zh-TW" sz="4800" dirty="0"/>
              <a:t>)</a:t>
            </a:r>
          </a:p>
          <a:p>
            <a:pPr lvl="1"/>
            <a:r>
              <a:rPr lang="zh-TW" altLang="en-US" sz="4800" dirty="0"/>
              <a:t>設定</a:t>
            </a:r>
            <a:r>
              <a:rPr lang="en-US" altLang="zh-TW" sz="4800" dirty="0"/>
              <a:t>Diff Merge Tool</a:t>
            </a:r>
          </a:p>
          <a:p>
            <a:pPr marL="0" indent="0">
              <a:buNone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06A9248-0CCE-4E37-BAE5-8310E2A4D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9358" y="4806462"/>
            <a:ext cx="9421077" cy="830050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DB1298A-1E09-4A50-BBA4-A38A11609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8704" y="1782229"/>
            <a:ext cx="9343317" cy="8231998"/>
          </a:xfrm>
          <a:prstGeom prst="rect">
            <a:avLst/>
          </a:prstGeom>
        </p:spPr>
      </p:pic>
      <p:sp>
        <p:nvSpPr>
          <p:cNvPr id="6" name="橢圓 5">
            <a:extLst>
              <a:ext uri="{FF2B5EF4-FFF2-40B4-BE49-F238E27FC236}">
                <a16:creationId xmlns:a16="http://schemas.microsoft.com/office/drawing/2014/main" id="{C859EDC0-EEBF-4A81-90A4-F6A5B183A2BA}"/>
              </a:ext>
            </a:extLst>
          </p:cNvPr>
          <p:cNvSpPr/>
          <p:nvPr/>
        </p:nvSpPr>
        <p:spPr>
          <a:xfrm>
            <a:off x="10379358" y="5080717"/>
            <a:ext cx="1273380" cy="1301718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D0867E79-0182-4FB1-AD76-F908FD861CD2}"/>
              </a:ext>
            </a:extLst>
          </p:cNvPr>
          <p:cNvSpPr/>
          <p:nvPr/>
        </p:nvSpPr>
        <p:spPr>
          <a:xfrm>
            <a:off x="16756712" y="2041281"/>
            <a:ext cx="1273380" cy="1301718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3229971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9343319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安裝與實機操作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6000" dirty="0"/>
              <a:t>取出</a:t>
            </a:r>
            <a:r>
              <a:rPr lang="en-US" altLang="zh-TW" sz="6000" dirty="0"/>
              <a:t>Demo</a:t>
            </a:r>
            <a:r>
              <a:rPr lang="zh-TW" altLang="en-US" sz="6000" dirty="0"/>
              <a:t>倉庫</a:t>
            </a:r>
            <a:endParaRPr lang="en-US" altLang="zh-TW" sz="6000" dirty="0"/>
          </a:p>
          <a:p>
            <a:pPr marL="1143000" indent="-1143000">
              <a:buFont typeface="+mj-lt"/>
              <a:buAutoNum type="arabicPeriod"/>
            </a:pPr>
            <a:r>
              <a:rPr lang="en-US" altLang="zh-TW" sz="6000" dirty="0"/>
              <a:t>Checkout</a:t>
            </a:r>
            <a:r>
              <a:rPr lang="zh-TW" altLang="en-US" sz="6000" dirty="0"/>
              <a:t>長期分支 </a:t>
            </a:r>
            <a:r>
              <a:rPr lang="en-US" altLang="zh-TW" sz="6000" dirty="0"/>
              <a:t>develop</a:t>
            </a:r>
            <a:r>
              <a:rPr lang="zh-TW" altLang="en-US" sz="6000" dirty="0"/>
              <a:t>、</a:t>
            </a:r>
            <a:r>
              <a:rPr lang="en-US" altLang="zh-TW" sz="6000" dirty="0"/>
              <a:t>stage</a:t>
            </a:r>
            <a:r>
              <a:rPr lang="zh-TW" altLang="en-US" sz="6000" dirty="0"/>
              <a:t>至本機</a:t>
            </a:r>
            <a:endParaRPr lang="en-US" altLang="zh-TW" sz="6000" dirty="0"/>
          </a:p>
          <a:p>
            <a:pPr marL="1143000" indent="-1143000">
              <a:buFont typeface="+mj-lt"/>
              <a:buAutoNum type="arabicPeriod"/>
            </a:pPr>
            <a:r>
              <a:rPr lang="zh-TW" altLang="en-US" sz="6000" dirty="0"/>
              <a:t>建立一個</a:t>
            </a:r>
            <a:r>
              <a:rPr lang="en-US" altLang="zh-TW" sz="6000" dirty="0"/>
              <a:t>feature</a:t>
            </a:r>
            <a:r>
              <a:rPr lang="zh-TW" altLang="en-US" sz="6000" dirty="0"/>
              <a:t>短期分支，並</a:t>
            </a:r>
            <a:r>
              <a:rPr lang="en-US" altLang="zh-TW" sz="6000" dirty="0"/>
              <a:t>push</a:t>
            </a:r>
            <a:r>
              <a:rPr lang="zh-TW" altLang="en-US" sz="6000" dirty="0"/>
              <a:t>至遠端</a:t>
            </a:r>
            <a:endParaRPr lang="en-US" altLang="zh-TW" sz="6000" dirty="0"/>
          </a:p>
          <a:p>
            <a:pPr marL="1143000" indent="-1143000">
              <a:buFont typeface="+mj-lt"/>
              <a:buAutoNum type="arabicPeriod"/>
            </a:pPr>
            <a:endParaRPr lang="en-US" altLang="zh-TW" sz="60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5738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9343319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安裝與實機操作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zh-TW" altLang="en-US" sz="6000" dirty="0"/>
              <a:t>取出</a:t>
            </a:r>
            <a:r>
              <a:rPr lang="en-US" altLang="zh-TW" sz="6000" dirty="0"/>
              <a:t>Demo</a:t>
            </a:r>
            <a:r>
              <a:rPr lang="zh-TW" altLang="en-US" sz="6000" dirty="0"/>
              <a:t>倉庫</a:t>
            </a:r>
            <a:endParaRPr lang="en-US" altLang="zh-TW" sz="6000" dirty="0"/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8A58858-164A-4C21-B47A-2DA03FD77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7430" y="3143249"/>
            <a:ext cx="9495693" cy="922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36103"/>
      </p:ext>
    </p:ext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9343319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安裝與實機操作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2"/>
            </a:pPr>
            <a:r>
              <a:rPr lang="en-US" altLang="zh-TW" sz="6000" dirty="0"/>
              <a:t>Checkout</a:t>
            </a:r>
            <a:r>
              <a:rPr lang="zh-TW" altLang="en-US" sz="6000" dirty="0"/>
              <a:t>長期分支 </a:t>
            </a:r>
            <a:br>
              <a:rPr lang="en-US" altLang="zh-TW" sz="6000" dirty="0"/>
            </a:br>
            <a:r>
              <a:rPr lang="en-US" altLang="zh-TW" sz="6000" dirty="0"/>
              <a:t>develop</a:t>
            </a:r>
            <a:r>
              <a:rPr lang="zh-TW" altLang="en-US" sz="6000" dirty="0"/>
              <a:t>、</a:t>
            </a:r>
            <a:r>
              <a:rPr lang="en-US" altLang="zh-TW" sz="6000" dirty="0"/>
              <a:t>stage</a:t>
            </a:r>
            <a:r>
              <a:rPr lang="zh-TW" altLang="en-US" sz="6000" dirty="0"/>
              <a:t>至本機</a:t>
            </a:r>
            <a:r>
              <a:rPr lang="en-US" altLang="zh-TW" sz="6000" dirty="0"/>
              <a:t> </a:t>
            </a:r>
            <a:br>
              <a:rPr lang="en-US" altLang="zh-TW" sz="6000" dirty="0"/>
            </a:br>
            <a:r>
              <a:rPr lang="en-US" altLang="zh-TW" sz="6000" dirty="0"/>
              <a:t>(</a:t>
            </a:r>
            <a:r>
              <a:rPr lang="zh-TW" altLang="en-US" sz="6000" dirty="0"/>
              <a:t>圖示以</a:t>
            </a:r>
            <a:r>
              <a:rPr lang="en-US" altLang="zh-TW" sz="6000" dirty="0"/>
              <a:t>develop</a:t>
            </a:r>
            <a:r>
              <a:rPr lang="zh-TW" altLang="en-US" sz="6000" dirty="0"/>
              <a:t>為例</a:t>
            </a:r>
            <a:r>
              <a:rPr lang="en-US" altLang="zh-TW" sz="6000" dirty="0"/>
              <a:t>)</a:t>
            </a:r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9A97BFC-826C-42A6-A8F9-3633592B2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5838" y="3143250"/>
            <a:ext cx="7536562" cy="961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79361"/>
      </p:ext>
    </p:ext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9343319" cy="16320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安裝與實機操作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 startAt="3"/>
            </a:pPr>
            <a:r>
              <a:rPr lang="zh-TW" altLang="en-US" sz="6000" dirty="0"/>
              <a:t>建立一個</a:t>
            </a:r>
            <a:r>
              <a:rPr lang="en-US" altLang="zh-TW" sz="6000" dirty="0"/>
              <a:t>feature</a:t>
            </a:r>
            <a:r>
              <a:rPr lang="zh-TW" altLang="en-US" sz="6000" dirty="0"/>
              <a:t>短期分支，並</a:t>
            </a:r>
            <a:r>
              <a:rPr lang="en-US" altLang="zh-TW" sz="6000" dirty="0"/>
              <a:t>push</a:t>
            </a:r>
            <a:r>
              <a:rPr lang="zh-TW" altLang="en-US" sz="6000" dirty="0"/>
              <a:t>至遠端。</a:t>
            </a:r>
            <a:br>
              <a:rPr lang="en-US" altLang="zh-TW" sz="6000" dirty="0"/>
            </a:br>
            <a:r>
              <a:rPr lang="zh-TW" altLang="en-US" sz="6000" dirty="0"/>
              <a:t>顯示目前在哪個分支</a:t>
            </a:r>
            <a:r>
              <a:rPr lang="en-US" altLang="zh-TW" sz="6000" dirty="0"/>
              <a:t>(</a:t>
            </a:r>
            <a:r>
              <a:rPr lang="zh-TW" altLang="en-US" sz="6000" dirty="0"/>
              <a:t>有*號的那個</a:t>
            </a:r>
            <a:r>
              <a:rPr lang="en-US" altLang="zh-TW" sz="6000" dirty="0"/>
              <a:t>)</a:t>
            </a:r>
            <a:r>
              <a:rPr lang="zh-TW" altLang="en-US" sz="6000" dirty="0"/>
              <a:t> </a:t>
            </a:r>
            <a:r>
              <a:rPr lang="en-US" altLang="zh-TW" sz="6000" dirty="0">
                <a:solidFill>
                  <a:schemeClr val="bg1"/>
                </a:solidFill>
                <a:highlight>
                  <a:srgbClr val="000000"/>
                </a:highlight>
              </a:rPr>
              <a:t>$ git branch</a:t>
            </a:r>
          </a:p>
          <a:p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654A21A-95D1-45C4-AB3F-4E4C8877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8865" y="5591908"/>
            <a:ext cx="9749097" cy="620854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00B130E-E2B3-4FF4-B29A-2053794C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38" y="5591908"/>
            <a:ext cx="11994161" cy="701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27259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101289"/>
      </p:ext>
    </p:ext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7099776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</a:t>
            </a:r>
            <a:endParaRPr lang="zh-TW" altLang="en-US" dirty="0"/>
          </a:p>
        </p:txBody>
      </p:sp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7600" y="3143250"/>
            <a:ext cx="20920400" cy="9147721"/>
          </a:xfrm>
        </p:spPr>
        <p:txBody>
          <a:bodyPr>
            <a:norm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7200" dirty="0">
                <a:solidFill>
                  <a:srgbClr val="0070C0"/>
                </a:solidFill>
              </a:rPr>
              <a:t>Tag</a:t>
            </a:r>
            <a:r>
              <a:rPr lang="zh-TW" altLang="en-US" sz="7200" dirty="0">
                <a:solidFill>
                  <a:srgbClr val="0070C0"/>
                </a:solidFill>
              </a:rPr>
              <a:t>管理</a:t>
            </a:r>
            <a:endParaRPr lang="en-US" altLang="zh-TW" sz="7200" dirty="0">
              <a:solidFill>
                <a:srgbClr val="0070C0"/>
              </a:solidFill>
            </a:endParaRPr>
          </a:p>
          <a:p>
            <a:pPr lvl="1"/>
            <a:r>
              <a:rPr lang="zh-TW" altLang="en-US" sz="7200" dirty="0">
                <a:solidFill>
                  <a:srgbClr val="0070C0"/>
                </a:solidFill>
              </a:rPr>
              <a:t>定期刪除不必要的</a:t>
            </a:r>
            <a:r>
              <a:rPr lang="en-US" altLang="zh-TW" sz="7200" dirty="0">
                <a:solidFill>
                  <a:srgbClr val="0070C0"/>
                </a:solidFill>
              </a:rPr>
              <a:t>Tag</a:t>
            </a:r>
          </a:p>
          <a:p>
            <a:pPr lvl="1"/>
            <a:r>
              <a:rPr lang="zh-TW" altLang="en-US" sz="7200" dirty="0">
                <a:solidFill>
                  <a:srgbClr val="0070C0"/>
                </a:solidFill>
              </a:rPr>
              <a:t>系統版本號管理</a:t>
            </a:r>
          </a:p>
          <a:p>
            <a:pPr marL="1143000" indent="-1143000">
              <a:buFont typeface="+mj-lt"/>
              <a:buAutoNum type="arabicPeriod"/>
            </a:pPr>
            <a:endParaRPr lang="en-US" altLang="zh-TW" sz="7200" dirty="0"/>
          </a:p>
          <a:p>
            <a:endParaRPr lang="en-US" altLang="zh-TW" sz="7200" dirty="0"/>
          </a:p>
          <a:p>
            <a:endParaRPr lang="en-US" altLang="zh-TW" sz="5400" dirty="0"/>
          </a:p>
          <a:p>
            <a:pPr lvl="1"/>
            <a:endParaRPr lang="en-US" altLang="zh-TW" sz="6600" dirty="0"/>
          </a:p>
          <a:p>
            <a:pPr lvl="1"/>
            <a:endParaRPr lang="en-US" altLang="zh-TW" sz="6600" dirty="0"/>
          </a:p>
          <a:p>
            <a:pPr lvl="1"/>
            <a:endParaRPr lang="en-US" altLang="zh-TW" sz="7200" dirty="0"/>
          </a:p>
          <a:p>
            <a:endParaRPr lang="en-US" altLang="zh-TW" sz="60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104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9345934" y="5111730"/>
            <a:ext cx="2326569" cy="2990489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9123196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7666931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4348729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892464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534603" y="8328425"/>
            <a:ext cx="19956933" cy="52118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7099776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</a:t>
            </a:r>
            <a:endParaRPr lang="zh-TW" altLang="en-US" dirty="0"/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726358" y="7822331"/>
            <a:ext cx="2877273" cy="147423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6981142" y="7822335"/>
            <a:ext cx="5760000" cy="147423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4150134" y="7822335"/>
            <a:ext cx="6294911" cy="147423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使用功能分支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545069" y="8159471"/>
            <a:ext cx="803778" cy="818490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707565" y="5725201"/>
            <a:ext cx="2141613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瀏覽倉庫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932044" y="10876251"/>
            <a:ext cx="358271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建立個人</a:t>
            </a:r>
            <a:r>
              <a:rPr lang="en-US" altLang="zh-TW" sz="4000" dirty="0"/>
              <a:t>token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4464621" y="5725201"/>
            <a:ext cx="540212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建立倉庫與</a:t>
            </a:r>
            <a:r>
              <a:rPr lang="en-US" altLang="zh-TW" sz="4000" dirty="0"/>
              <a:t>master</a:t>
            </a:r>
            <a:r>
              <a:rPr lang="zh-TW" altLang="en-US" sz="4000" dirty="0"/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7525645" y="10876251"/>
            <a:ext cx="194444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6337097" y="4011327"/>
            <a:ext cx="601767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7169259" y="5027705"/>
            <a:ext cx="2326569" cy="2990489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6153160" y="8979394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4696895" y="6458558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11777552" y="5523597"/>
            <a:ext cx="561051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</a:t>
            </a:r>
            <a:r>
              <a:rPr lang="en-US" altLang="zh-TW" sz="4000" dirty="0"/>
              <a:t>feature/hotfix</a:t>
            </a:r>
            <a:r>
              <a:rPr lang="zh-TW" altLang="en-US" sz="4000" dirty="0"/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3424695" y="10674647"/>
            <a:ext cx="4206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6598637" y="3999328"/>
            <a:ext cx="215443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25" name="椭圆 15">
            <a:extLst>
              <a:ext uri="{FF2B5EF4-FFF2-40B4-BE49-F238E27FC236}">
                <a16:creationId xmlns:a16="http://schemas.microsoft.com/office/drawing/2014/main" id="{54B19375-86AD-455B-9314-45ABAD0359EF}"/>
              </a:ext>
            </a:extLst>
          </p:cNvPr>
          <p:cNvSpPr/>
          <p:nvPr/>
        </p:nvSpPr>
        <p:spPr>
          <a:xfrm>
            <a:off x="21751284" y="7565040"/>
            <a:ext cx="1958134" cy="1760105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1349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39" y="609029"/>
            <a:ext cx="16454792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 </a:t>
            </a:r>
            <a:r>
              <a:rPr lang="zh-TW" altLang="en-US" sz="8000" dirty="0">
                <a:solidFill>
                  <a:srgbClr val="0070C0"/>
                </a:solidFill>
              </a:rPr>
              <a:t>整個情境完成後的樣貌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7508FCE-4647-4193-A3F5-152BF4EFE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039" y="2241029"/>
            <a:ext cx="22375244" cy="1058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6098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9345934" y="5111730"/>
            <a:ext cx="2326569" cy="2990489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9123196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7666931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4348729" y="9180998"/>
            <a:ext cx="445477" cy="119541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892464" y="6660162"/>
            <a:ext cx="1438635" cy="172194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534603" y="8328425"/>
            <a:ext cx="19956933" cy="521182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C4B5D37-532D-41DF-85DA-CCB7F90D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040" y="609029"/>
            <a:ext cx="12029330" cy="16320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 </a:t>
            </a:r>
            <a:r>
              <a:rPr lang="zh-TW" altLang="en-US" dirty="0"/>
              <a:t>情境</a:t>
            </a:r>
            <a:r>
              <a:rPr lang="en-US" altLang="zh-TW" dirty="0"/>
              <a:t>Demo-</a:t>
            </a:r>
            <a:r>
              <a:rPr lang="zh-TW" altLang="en-US" dirty="0"/>
              <a:t>登入</a:t>
            </a:r>
            <a:r>
              <a:rPr lang="en-US" altLang="zh-TW" dirty="0"/>
              <a:t>Git</a:t>
            </a:r>
            <a:endParaRPr lang="zh-TW" altLang="en-US" dirty="0"/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726358" y="7822331"/>
            <a:ext cx="2877273" cy="147423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6981142" y="7822335"/>
            <a:ext cx="5760000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4150134" y="7822335"/>
            <a:ext cx="6294911" cy="14742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使用功能分支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545069" y="8159471"/>
            <a:ext cx="803778" cy="818490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707565" y="5725201"/>
            <a:ext cx="2141613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瀏覽倉庫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932044" y="10876251"/>
            <a:ext cx="358271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/>
              <a:t>建立個人</a:t>
            </a:r>
            <a:r>
              <a:rPr lang="en-US" altLang="zh-TW" sz="4000" dirty="0"/>
              <a:t>token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4571467" y="5725201"/>
            <a:ext cx="540212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建立倉庫與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master</a:t>
            </a:r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7525645" y="10876251"/>
            <a:ext cx="194444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6337097" y="4011327"/>
            <a:ext cx="601767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kumimoji="0" lang="en-US" altLang="zh-TW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7169259" y="5027705"/>
            <a:ext cx="2326569" cy="2990489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6153160" y="8979394"/>
            <a:ext cx="445477" cy="1195416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4696895" y="6458558"/>
            <a:ext cx="1438635" cy="172194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11777552" y="5523597"/>
            <a:ext cx="561051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建立</a:t>
            </a: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</a:rPr>
              <a:t>feature/hotfix</a:t>
            </a:r>
            <a:r>
              <a:rPr lang="zh-TW" altLang="en-US" sz="4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kumimoji="0" lang="zh-TW" altLang="en-US" sz="4000" b="1" i="0" u="none" strike="noStrike" cap="none" spc="0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FillTx/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3424695" y="10674647"/>
            <a:ext cx="4206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6598637" y="3999328"/>
            <a:ext cx="215443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825500"/>
            <a:r>
              <a:rPr kumimoji="0" lang="zh-TW" altLang="en-US" sz="4000" b="1" i="0" u="none" strike="noStrike" cap="none" spc="0" normalizeH="0" baseline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26" name="椭圆 15">
            <a:extLst>
              <a:ext uri="{FF2B5EF4-FFF2-40B4-BE49-F238E27FC236}">
                <a16:creationId xmlns:a16="http://schemas.microsoft.com/office/drawing/2014/main" id="{99AA6495-3547-4A46-913E-261B1C6A264E}"/>
              </a:ext>
            </a:extLst>
          </p:cNvPr>
          <p:cNvSpPr/>
          <p:nvPr/>
        </p:nvSpPr>
        <p:spPr>
          <a:xfrm>
            <a:off x="21751284" y="7565040"/>
            <a:ext cx="1958134" cy="1760105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164735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I">
  <a:themeElements>
    <a:clrScheme name="White">
      <a:dk1>
        <a:srgbClr val="53585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Microsoft JhengHei"/>
            <a:ea typeface="Microsoft JhengHei"/>
            <a:cs typeface="Microsoft JhengHei"/>
            <a:sym typeface="Microsoft JhengHe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Microsoft JhengHei"/>
            <a:ea typeface="Microsoft JhengHei"/>
            <a:cs typeface="Microsoft JhengHei"/>
            <a:sym typeface="Microsoft JhengHe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12607</TotalTime>
  <Words>1730</Words>
  <Application>Microsoft Office PowerPoint</Application>
  <PresentationFormat>自訂</PresentationFormat>
  <Paragraphs>613</Paragraphs>
  <Slides>66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66</vt:i4>
      </vt:variant>
    </vt:vector>
  </HeadingPairs>
  <TitlesOfParts>
    <vt:vector size="75" baseType="lpstr">
      <vt:lpstr>Bebas</vt:lpstr>
      <vt:lpstr>Helvetica Light</vt:lpstr>
      <vt:lpstr>Helvetica Neue</vt:lpstr>
      <vt:lpstr>細明體</vt:lpstr>
      <vt:lpstr>Microsoft JhengHei</vt:lpstr>
      <vt:lpstr>Microsoft JhengHei</vt:lpstr>
      <vt:lpstr>Calibri</vt:lpstr>
      <vt:lpstr>Wingdings</vt:lpstr>
      <vt:lpstr>MI</vt:lpstr>
      <vt:lpstr>Git GUI Sourcetree</vt:lpstr>
      <vt:lpstr>Agenda</vt:lpstr>
      <vt:lpstr>Why Git</vt:lpstr>
      <vt:lpstr>Why Git</vt:lpstr>
      <vt:lpstr>Why Git</vt:lpstr>
      <vt:lpstr>情境Demo</vt:lpstr>
      <vt:lpstr> 情境Demo</vt:lpstr>
      <vt:lpstr> 情境Demo 整個情境完成後的樣貌</vt:lpstr>
      <vt:lpstr> 情境Demo-登入Git</vt:lpstr>
      <vt:lpstr>PowerPoint 簡報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 情境Demo-登入Git</vt:lpstr>
      <vt:lpstr>PowerPoint 簡報</vt:lpstr>
      <vt:lpstr>情境Demo-倉庫&amp;長期分支</vt:lpstr>
      <vt:lpstr>情境Demo-倉庫&amp;長期分支</vt:lpstr>
      <vt:lpstr>情境Demo-倉庫&amp;長期分支</vt:lpstr>
      <vt:lpstr>情境Demo-倉庫&amp;長期分支</vt:lpstr>
      <vt:lpstr>情境Demo-倉庫&amp;長期分支</vt:lpstr>
      <vt:lpstr>PowerPoint 簡報</vt:lpstr>
      <vt:lpstr>情境Demo-倉庫&amp;長期分支</vt:lpstr>
      <vt:lpstr>情境Demo-倉庫&amp;長期分支</vt:lpstr>
      <vt:lpstr>情境Demo-倉庫&amp;長期分支</vt:lpstr>
      <vt:lpstr>情境Demo-倉庫&amp;長期分支</vt:lpstr>
      <vt:lpstr>情境Demo-倉庫&amp;長期分支</vt:lpstr>
      <vt:lpstr> 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情境Demo-使用功能分支</vt:lpstr>
      <vt:lpstr>安裝與實機操作</vt:lpstr>
      <vt:lpstr>安裝與實機操作</vt:lpstr>
      <vt:lpstr>安裝與實機操作</vt:lpstr>
      <vt:lpstr>安裝與實機操作</vt:lpstr>
      <vt:lpstr>安裝與實機操作</vt:lpstr>
      <vt:lpstr>安裝與實機操作</vt:lpstr>
      <vt:lpstr>PowerPoint 簡報</vt:lpstr>
      <vt:lpstr> 情境Demo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Christy 何明瑾 德誼數位</dc:creator>
  <cp:lastModifiedBy>Carlos 劉達人 德誼數位</cp:lastModifiedBy>
  <cp:revision>521</cp:revision>
  <dcterms:modified xsi:type="dcterms:W3CDTF">2025-12-24T06:01:33Z</dcterms:modified>
</cp:coreProperties>
</file>